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28803600" cy="14401800"/>
  <p:notesSz cx="6858000" cy="9144000"/>
  <p:defaultTextStyle>
    <a:defPPr>
      <a:defRPr lang="en-US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62"/>
    <a:srgbClr val="FFFFFF"/>
    <a:srgbClr val="002B62"/>
    <a:srgbClr val="FF1143"/>
    <a:srgbClr val="FF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4" autoAdjust="0"/>
    <p:restoredTop sz="96675" autoAdjust="0"/>
  </p:normalViewPr>
  <p:slideViewPr>
    <p:cSldViewPr snapToGrid="0" snapToObjects="1">
      <p:cViewPr varScale="1">
        <p:scale>
          <a:sx n="38" d="100"/>
          <a:sy n="38" d="100"/>
        </p:scale>
        <p:origin x="139" y="178"/>
      </p:cViewPr>
      <p:guideLst>
        <p:guide orient="horz" pos="4536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ED7A-1CB6-704F-A4C3-FCEFF9F4D80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EDDC-2BC7-8347-8DB7-61CF14DB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4C02-21AD-814B-95BC-02F8965EA9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2E13-4EDE-8E46-874C-90517345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" y="342171"/>
            <a:ext cx="28047030" cy="368384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evidentlycochrane.org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73654"/>
            <a:ext cx="28803600" cy="3094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4" y="7758478"/>
            <a:ext cx="28047031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284" y="13347700"/>
            <a:ext cx="28047031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rgbClr val="008CD2"/>
                </a:solidFill>
                <a:latin typeface="Source Sans Pro Semibold"/>
                <a:cs typeface="Source Sans Pro Semibold"/>
              </a:defRPr>
            </a:lvl1pPr>
          </a:lstStyle>
          <a:p>
            <a:r>
              <a:rPr lang="en-GB"/>
              <a:t>evidentlycochrane.org</a:t>
            </a:r>
            <a:endParaRPr lang="en-US" dirty="0"/>
          </a:p>
        </p:txBody>
      </p:sp>
      <p:pic>
        <p:nvPicPr>
          <p:cNvPr id="10" name="Picture 9" descr="UKBA15 Health awar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35" y="5156777"/>
            <a:ext cx="2632105" cy="2632105"/>
          </a:xfrm>
          <a:prstGeom prst="rect">
            <a:avLst/>
          </a:prstGeom>
        </p:spPr>
      </p:pic>
      <p:pic>
        <p:nvPicPr>
          <p:cNvPr id="12" name="Picture 11" descr="EvidentlyCochrane_white_logo_Apr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15" y="5666960"/>
            <a:ext cx="7680960" cy="1813560"/>
          </a:xfrm>
          <a:prstGeom prst="rect">
            <a:avLst/>
          </a:prstGeom>
        </p:spPr>
      </p:pic>
      <p:pic>
        <p:nvPicPr>
          <p:cNvPr id="13" name="Picture 12" descr="Cochrane_ALLwhite_data _line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81" y="4629848"/>
            <a:ext cx="1096364" cy="3779042"/>
          </a:xfrm>
          <a:prstGeom prst="rect">
            <a:avLst/>
          </a:prstGeom>
        </p:spPr>
      </p:pic>
      <p:pic>
        <p:nvPicPr>
          <p:cNvPr id="14" name="Picture 13" descr="Cochrane_UK_white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8" y="6492968"/>
            <a:ext cx="2904744" cy="98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43218" y="5517805"/>
            <a:ext cx="325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/>
                <a:cs typeface="Source Sans Pro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98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B597F5C-891F-4437-B03C-1167B3078C8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271" y="0"/>
            <a:ext cx="6530400" cy="144120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628900"/>
            <a:ext cx="22153902" cy="11772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88650" y="572548"/>
            <a:ext cx="143475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err="1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M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edicijnen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op basis van cannabis</a:t>
            </a:r>
            <a:endParaRPr lang="en-US" sz="5200" b="1" dirty="0">
              <a:solidFill>
                <a:schemeClr val="tx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  <a:p>
            <a:pPr algn="ctr"/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voor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chronische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neuropathische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pijn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bij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volwassenen</a:t>
            </a:r>
            <a:endParaRPr lang="en-US" sz="5200" b="1" dirty="0">
              <a:solidFill>
                <a:schemeClr val="tx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7DAC43-277E-440B-AD4E-EB817DE15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3" y="601114"/>
            <a:ext cx="6325314" cy="1635641"/>
          </a:xfrm>
          <a:prstGeom prst="rect">
            <a:avLst/>
          </a:prstGeom>
        </p:spPr>
      </p:pic>
      <p:pic>
        <p:nvPicPr>
          <p:cNvPr id="27" name="Picture 1" descr="icons.png">
            <a:extLst>
              <a:ext uri="{FF2B5EF4-FFF2-40B4-BE49-F238E27FC236}">
                <a16:creationId xmlns:a16="http://schemas.microsoft.com/office/drawing/2014/main" id="{85D78EC0-04B8-4378-9E2F-924789C84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82084" r="52938"/>
          <a:stretch/>
        </p:blipFill>
        <p:spPr>
          <a:xfrm flipV="1">
            <a:off x="334980" y="5300753"/>
            <a:ext cx="1615457" cy="1410866"/>
          </a:xfrm>
          <a:prstGeom prst="rect">
            <a:avLst/>
          </a:prstGeom>
        </p:spPr>
      </p:pic>
      <p:pic>
        <p:nvPicPr>
          <p:cNvPr id="28" name="Picture 15" descr="icons.png">
            <a:extLst>
              <a:ext uri="{FF2B5EF4-FFF2-40B4-BE49-F238E27FC236}">
                <a16:creationId xmlns:a16="http://schemas.microsoft.com/office/drawing/2014/main" id="{1FA27581-A11E-4F95-9F43-EDB716A90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0" t="54232" r="-1572" b="25327"/>
          <a:stretch/>
        </p:blipFill>
        <p:spPr>
          <a:xfrm>
            <a:off x="260516" y="9402226"/>
            <a:ext cx="1764386" cy="1627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88F22B-0207-44F3-B510-1F83F131DD76}"/>
              </a:ext>
            </a:extLst>
          </p:cNvPr>
          <p:cNvSpPr txBox="1">
            <a:spLocks/>
          </p:cNvSpPr>
          <p:nvPr/>
        </p:nvSpPr>
        <p:spPr>
          <a:xfrm>
            <a:off x="2327469" y="3140843"/>
            <a:ext cx="17516957" cy="91617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Bij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volwassenen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met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neuropathische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pijn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kunnen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m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edicijnen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op basis van cannabis in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vergelijking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met placebo, het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aantal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mensen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met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tenminste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50%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pijnreductie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verhogen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.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Deelnemers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die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medicijnen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op basis van cannabis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nemen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hebben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waarschijnlijk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een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hoger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risico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om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te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stoppen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met de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studie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vergeleken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met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deelnemers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die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een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placebo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nemen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.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Medicijnen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op basis van cannabis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kunnen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het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risico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op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neveneffecten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gerelateerd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aan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het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zenuwstelsel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psychiatrische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aandoeningen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verhogen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.</a:t>
            </a:r>
          </a:p>
          <a:p>
            <a:pPr algn="l"/>
            <a:endParaRPr lang="en-US" sz="46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Cochrane Review; 16 studies 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met 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1750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volwassenen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met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chronische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neuropathische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pijn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,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vergelijken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medicijnen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op basis van cannabis vs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. placebo.</a:t>
            </a:r>
          </a:p>
          <a:p>
            <a:pPr algn="l"/>
            <a:endParaRPr lang="it-IT" sz="46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it-IT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Cochrane </a:t>
            </a:r>
            <a:r>
              <a:rPr lang="it-IT" sz="4600" dirty="0" err="1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Review</a:t>
            </a:r>
            <a:r>
              <a:rPr lang="it-IT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it-IT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door: 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Cochrane Pain, Palliative and Supportive Care Group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992BD980-D054-49B8-811C-54CC4728650B}"/>
              </a:ext>
            </a:extLst>
          </p:cNvPr>
          <p:cNvSpPr txBox="1">
            <a:spLocks/>
          </p:cNvSpPr>
          <p:nvPr/>
        </p:nvSpPr>
        <p:spPr>
          <a:xfrm>
            <a:off x="486303" y="13575599"/>
            <a:ext cx="28047031" cy="766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44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88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033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220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066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10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8755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rehabilitation.cochrane.org | @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CochraneRehab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| #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CochraneEvidence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http://bit.ly/RehabCD012182 | 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Vertaald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door Cochrane </a:t>
            </a:r>
            <a:r>
              <a:rPr lang="en-GB" sz="3500" dirty="0" smtClean="0">
                <a:solidFill>
                  <a:schemeClr val="tx2"/>
                </a:solidFill>
                <a:latin typeface="Source Sans Pro" panose="020B0503030403020204"/>
              </a:rPr>
              <a:t>Belgium</a:t>
            </a:r>
            <a:endParaRPr lang="en-US" sz="35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3" name="Picture 3" descr="Cochrane_ALLcyan_data _lines_RGB.png">
            <a:extLst>
              <a:ext uri="{FF2B5EF4-FFF2-40B4-BE49-F238E27FC236}">
                <a16:creationId xmlns:a16="http://schemas.microsoft.com/office/drawing/2014/main" id="{D3EB6DF2-F9F1-4B2B-8A87-DA19D171B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01" y="0"/>
            <a:ext cx="4183705" cy="144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3538"/>
      </p:ext>
    </p:extLst>
  </p:cSld>
  <p:clrMapOvr>
    <a:masterClrMapping/>
  </p:clrMapOvr>
</p:sld>
</file>

<file path=ppt/theme/theme1.xml><?xml version="1.0" encoding="utf-8"?>
<a:theme xmlns:a="http://schemas.openxmlformats.org/drawingml/2006/main" name="Blogshot Final blogshot template_June 2015[2]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7EB2B286-E2FC-9B42-B42C-F15CB152B0D7}"/>
    </a:ext>
  </a:extLst>
</a:theme>
</file>

<file path=ppt/theme/theme2.xml><?xml version="1.0" encoding="utf-8"?>
<a:theme xmlns:a="http://schemas.openxmlformats.org/drawingml/2006/main" name="Custom Desig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6BE35246-4F61-114A-AEDD-9E703D94BD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0FEFC242C844E96CCF27BEBD14073" ma:contentTypeVersion="9" ma:contentTypeDescription="Een nieuw document maken." ma:contentTypeScope="" ma:versionID="fff8589a2a95601d7550dc54051f4a49">
  <xsd:schema xmlns:xsd="http://www.w3.org/2001/XMLSchema" xmlns:xs="http://www.w3.org/2001/XMLSchema" xmlns:p="http://schemas.microsoft.com/office/2006/metadata/properties" xmlns:ns2="64a9bb7f-4922-488e-a180-a0666a55bbca" xmlns:ns3="48d5435d-9344-4350-86dd-f67a31f71b9f" targetNamespace="http://schemas.microsoft.com/office/2006/metadata/properties" ma:root="true" ma:fieldsID="32364c4953a026ea5920cd0d361c815e" ns2:_="" ns3:_="">
    <xsd:import namespace="64a9bb7f-4922-488e-a180-a0666a55bbca"/>
    <xsd:import namespace="48d5435d-9344-4350-86dd-f67a31f71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9bb7f-4922-488e-a180-a0666a55bb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5435d-9344-4350-86dd-f67a31f71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EF6885-EB7F-47CB-ABCB-D47B293933C5}"/>
</file>

<file path=customXml/itemProps2.xml><?xml version="1.0" encoding="utf-8"?>
<ds:datastoreItem xmlns:ds="http://schemas.openxmlformats.org/officeDocument/2006/customXml" ds:itemID="{DEF92D3E-A9AD-40DE-BEF9-EE01EB7FF041}"/>
</file>

<file path=customXml/itemProps3.xml><?xml version="1.0" encoding="utf-8"?>
<ds:datastoreItem xmlns:ds="http://schemas.openxmlformats.org/officeDocument/2006/customXml" ds:itemID="{B112A19B-70FD-45ED-A765-A00C57F45211}"/>
</file>

<file path=docProps/app.xml><?xml version="1.0" encoding="utf-8"?>
<Properties xmlns="http://schemas.openxmlformats.org/officeDocument/2006/extended-properties" xmlns:vt="http://schemas.openxmlformats.org/officeDocument/2006/docPropsVTypes">
  <Template>Cochrane_cyan_blogshot_template</Template>
  <TotalTime>684</TotalTime>
  <Words>133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Source Sans Pro</vt:lpstr>
      <vt:lpstr>Source Sans Pro Semibold</vt:lpstr>
      <vt:lpstr>Blogshot Final blogshot template_June 2015[2]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SIOM 2016</dc:creator>
  <cp:keywords/>
  <dc:description/>
  <cp:lastModifiedBy>Trudy Bekkering</cp:lastModifiedBy>
  <cp:revision>70</cp:revision>
  <dcterms:created xsi:type="dcterms:W3CDTF">2017-11-28T12:08:06Z</dcterms:created>
  <dcterms:modified xsi:type="dcterms:W3CDTF">2018-09-11T15:10:23Z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0x0101008C20FEFC242C844E96CCF27BEBD14073</vt:lpwstr>
  </property>
</Properties>
</file>