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4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9" r:id="rId1"/>
    <p:sldMasterId id="2147483656" r:id="rId2"/>
  </p:sldMasterIdLst>
  <p:notesMasterIdLst>
    <p:notesMasterId r:id="rId4"/>
  </p:notesMasterIdLst>
  <p:handoutMasterIdLst>
    <p:handoutMasterId r:id="rId5"/>
  </p:handoutMasterIdLst>
  <p:sldIdLst>
    <p:sldId id="264" r:id="rId3"/>
  </p:sldIdLst>
  <p:sldSz cx="28803600" cy="14401800"/>
  <p:notesSz cx="6858000" cy="9144000"/>
  <p:defaultTextStyle>
    <a:defPPr>
      <a:defRPr lang="en-US"/>
    </a:defPPr>
    <a:lvl1pPr marL="0" algn="l" defTabSz="1234440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1pPr>
    <a:lvl2pPr marL="1234440" algn="l" defTabSz="1234440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2pPr>
    <a:lvl3pPr marL="2468880" algn="l" defTabSz="1234440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3pPr>
    <a:lvl4pPr marL="3703320" algn="l" defTabSz="1234440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4pPr>
    <a:lvl5pPr marL="4937760" algn="l" defTabSz="1234440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5pPr>
    <a:lvl6pPr marL="6172200" algn="l" defTabSz="1234440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6pPr>
    <a:lvl7pPr marL="7406640" algn="l" defTabSz="1234440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7pPr>
    <a:lvl8pPr marL="8641080" algn="l" defTabSz="1234440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8pPr>
    <a:lvl9pPr marL="9875520" algn="l" defTabSz="1234440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536">
          <p15:clr>
            <a:srgbClr val="A4A3A4"/>
          </p15:clr>
        </p15:guide>
        <p15:guide id="2" pos="907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2B62"/>
    <a:srgbClr val="FF1143"/>
    <a:srgbClr val="FF0E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144" autoAdjust="0"/>
    <p:restoredTop sz="96675" autoAdjust="0"/>
  </p:normalViewPr>
  <p:slideViewPr>
    <p:cSldViewPr snapToGrid="0" snapToObjects="1">
      <p:cViewPr varScale="1">
        <p:scale>
          <a:sx n="38" d="100"/>
          <a:sy n="38" d="100"/>
        </p:scale>
        <p:origin x="139" y="178"/>
      </p:cViewPr>
      <p:guideLst>
        <p:guide orient="horz" pos="4536"/>
        <p:guide pos="907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12" Type="http://schemas.openxmlformats.org/officeDocument/2006/relationships/customXml" Target="../customXml/item3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2.xml"/><Relationship Id="rId5" Type="http://schemas.openxmlformats.org/officeDocument/2006/relationships/handoutMaster" Target="handoutMasters/handoutMaster1.xml"/><Relationship Id="rId10" Type="http://schemas.openxmlformats.org/officeDocument/2006/relationships/customXml" Target="../customXml/item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30ED7A-1CB6-704F-A4C3-FCEFF9F4D80E}" type="datetimeFigureOut">
              <a:rPr lang="en-US" smtClean="0"/>
              <a:t>8/20/2018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43EDDC-2BC7-8347-8DB7-61CF14DB0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0656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3B4C02-21AD-814B-95BC-02F8965EA953}" type="datetimeFigureOut">
              <a:rPr lang="en-US" smtClean="0"/>
              <a:t>8/20/2018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0" y="685800"/>
            <a:ext cx="6858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6F2E13-4EDE-8E46-874C-90517345F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73536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23444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1pPr>
    <a:lvl2pPr marL="1234440" algn="l" defTabSz="123444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2pPr>
    <a:lvl3pPr marL="2468880" algn="l" defTabSz="123444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3pPr>
    <a:lvl4pPr marL="3703320" algn="l" defTabSz="123444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4pPr>
    <a:lvl5pPr marL="4937760" algn="l" defTabSz="123444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5pPr>
    <a:lvl6pPr marL="6172200" algn="l" defTabSz="123444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6pPr>
    <a:lvl7pPr marL="7406640" algn="l" defTabSz="123444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7pPr>
    <a:lvl8pPr marL="8641080" algn="l" defTabSz="123444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8pPr>
    <a:lvl9pPr marL="9875520" algn="l" defTabSz="123444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317498" y="317498"/>
            <a:ext cx="28126581" cy="137644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523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285" y="342171"/>
            <a:ext cx="28047030" cy="3683847"/>
          </a:xfrm>
          <a:prstGeom prst="rect">
            <a:avLst/>
          </a:prstGeom>
        </p:spPr>
        <p:txBody>
          <a:bodyPr/>
          <a:lstStyle>
            <a:lvl1pPr algn="l">
              <a:defRPr sz="2800">
                <a:solidFill>
                  <a:schemeClr val="tx2"/>
                </a:solidFill>
                <a:latin typeface="Source Sans Pro"/>
                <a:cs typeface="Source Sans Pro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evidentlycochrane.org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0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7498" y="317498"/>
            <a:ext cx="28126581" cy="137644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352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chemeClr val="tx2"/>
          </a:solidFill>
          <a:latin typeface="Source Sans Pro"/>
          <a:ea typeface="+mn-ea"/>
          <a:cs typeface="Source Sans Pro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2800" kern="1200">
          <a:solidFill>
            <a:schemeClr val="tx2"/>
          </a:solidFill>
          <a:latin typeface="Source Sans Pro"/>
          <a:ea typeface="+mn-ea"/>
          <a:cs typeface="Source Sans Pro"/>
        </a:defRPr>
      </a:lvl2pPr>
      <a:lvl3pPr marL="914400" indent="0" algn="l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tx2"/>
          </a:solidFill>
          <a:latin typeface="Source Sans Pro"/>
          <a:ea typeface="+mn-ea"/>
          <a:cs typeface="Source Sans Pro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2"/>
          </a:solidFill>
          <a:latin typeface="Source Sans Pro"/>
          <a:ea typeface="+mn-ea"/>
          <a:cs typeface="Source Sans Pro"/>
        </a:defRPr>
      </a:lvl4pPr>
      <a:lvl5pPr marL="18288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2"/>
          </a:solidFill>
          <a:latin typeface="Source Sans Pro"/>
          <a:ea typeface="+mn-ea"/>
          <a:cs typeface="Source Sans Pro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973654"/>
            <a:ext cx="28803600" cy="309449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284" y="7758478"/>
            <a:ext cx="28047031" cy="53463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8284" y="13347700"/>
            <a:ext cx="28047031" cy="7667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0">
                <a:solidFill>
                  <a:srgbClr val="008CD2"/>
                </a:solidFill>
                <a:latin typeface="Source Sans Pro Semibold"/>
                <a:cs typeface="Source Sans Pro Semibold"/>
              </a:defRPr>
            </a:lvl1pPr>
          </a:lstStyle>
          <a:p>
            <a:r>
              <a:rPr lang="en-GB"/>
              <a:t>evidentlycochrane.org</a:t>
            </a:r>
            <a:endParaRPr lang="en-US" dirty="0"/>
          </a:p>
        </p:txBody>
      </p:sp>
      <p:pic>
        <p:nvPicPr>
          <p:cNvPr id="10" name="Picture 9" descr="UKBA15 Health award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4135" y="5156777"/>
            <a:ext cx="2632105" cy="2632105"/>
          </a:xfrm>
          <a:prstGeom prst="rect">
            <a:avLst/>
          </a:prstGeom>
        </p:spPr>
      </p:pic>
      <p:pic>
        <p:nvPicPr>
          <p:cNvPr id="12" name="Picture 11" descr="EvidentlyCochrane_white_logo_Apr201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615" y="5666960"/>
            <a:ext cx="7680960" cy="1813560"/>
          </a:xfrm>
          <a:prstGeom prst="rect">
            <a:avLst/>
          </a:prstGeom>
        </p:spPr>
      </p:pic>
      <p:pic>
        <p:nvPicPr>
          <p:cNvPr id="13" name="Picture 12" descr="Cochrane_ALLwhite_data _lines_RGB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4081" y="4629848"/>
            <a:ext cx="1096364" cy="3779042"/>
          </a:xfrm>
          <a:prstGeom prst="rect">
            <a:avLst/>
          </a:prstGeom>
        </p:spPr>
      </p:pic>
      <p:pic>
        <p:nvPicPr>
          <p:cNvPr id="14" name="Picture 13" descr="Cochrane_UK_white_Logo_RGB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3218" y="6492968"/>
            <a:ext cx="2904744" cy="98755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1843218" y="5517805"/>
            <a:ext cx="325860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bg1"/>
                </a:solidFill>
                <a:latin typeface="Source Sans Pro"/>
                <a:cs typeface="Source Sans Pro"/>
              </a:rPr>
              <a:t>Supported by</a:t>
            </a:r>
          </a:p>
        </p:txBody>
      </p:sp>
    </p:spTree>
    <p:extLst>
      <p:ext uri="{BB962C8B-B14F-4D97-AF65-F5344CB8AC3E}">
        <p14:creationId xmlns:p14="http://schemas.microsoft.com/office/powerpoint/2010/main" val="98038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</p:sldLayoutIdLst>
  <p:hf sldNum="0"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Source Sans Pro"/>
          <a:ea typeface="+mn-ea"/>
          <a:cs typeface="Source Sans Pro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2"/>
          </a:solidFill>
          <a:latin typeface="Source Sans Pro"/>
          <a:ea typeface="+mn-ea"/>
          <a:cs typeface="Source Sans Pro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Source Sans Pro"/>
          <a:ea typeface="+mn-ea"/>
          <a:cs typeface="Source Sans Pro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2"/>
          </a:solidFill>
          <a:latin typeface="Source Sans Pro"/>
          <a:ea typeface="+mn-ea"/>
          <a:cs typeface="Source Sans Pro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800" kern="1200">
          <a:solidFill>
            <a:schemeClr val="tx2"/>
          </a:solidFill>
          <a:latin typeface="Source Sans Pro"/>
          <a:ea typeface="+mn-ea"/>
          <a:cs typeface="Source Sans Pro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esterni, cielo, tramonto, silhouette&#10;&#10;Descrizione generata con affidabilità molto elevata">
            <a:extLst>
              <a:ext uri="{FF2B5EF4-FFF2-40B4-BE49-F238E27FC236}">
                <a16:creationId xmlns:a16="http://schemas.microsoft.com/office/drawing/2014/main" id="{E00106BA-4080-491F-AA18-2BBB21B04BCC}"/>
              </a:ext>
            </a:extLst>
          </p:cNvPr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2376087" y="2570362"/>
            <a:ext cx="6530712" cy="11772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2628900"/>
            <a:ext cx="22153902" cy="117729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12" b="15338"/>
          <a:stretch/>
        </p:blipFill>
        <p:spPr>
          <a:xfrm>
            <a:off x="19092782" y="2542478"/>
            <a:ext cx="5124652" cy="1191429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519199" y="211352"/>
            <a:ext cx="210141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chemeClr val="tx2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Lichaamsbeweging</a:t>
            </a:r>
            <a:r>
              <a:rPr lang="en-US" sz="4800" b="1" dirty="0" smtClean="0">
                <a:solidFill>
                  <a:schemeClr val="tx2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, </a:t>
            </a:r>
            <a:r>
              <a:rPr lang="en-US" sz="4800" b="1" dirty="0" err="1" smtClean="0">
                <a:solidFill>
                  <a:schemeClr val="tx2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dieet</a:t>
            </a:r>
            <a:r>
              <a:rPr lang="en-US" sz="4800" b="1" dirty="0" smtClean="0">
                <a:solidFill>
                  <a:schemeClr val="tx2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 </a:t>
            </a:r>
            <a:r>
              <a:rPr lang="en-US" sz="4800" b="1" dirty="0" err="1" smtClean="0">
                <a:solidFill>
                  <a:schemeClr val="tx2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en</a:t>
            </a:r>
            <a:r>
              <a:rPr lang="en-US" sz="4800" b="1" dirty="0" smtClean="0">
                <a:solidFill>
                  <a:schemeClr val="tx2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 </a:t>
            </a:r>
            <a:r>
              <a:rPr lang="en-US" sz="4800" b="1" dirty="0" err="1" smtClean="0">
                <a:solidFill>
                  <a:schemeClr val="tx2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andere</a:t>
            </a:r>
            <a:r>
              <a:rPr lang="en-US" sz="4800" b="1" dirty="0" smtClean="0">
                <a:solidFill>
                  <a:schemeClr val="tx2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 </a:t>
            </a:r>
            <a:r>
              <a:rPr lang="en-US" sz="4800" b="1" dirty="0" err="1" smtClean="0">
                <a:solidFill>
                  <a:schemeClr val="tx2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gedragsmatige</a:t>
            </a:r>
            <a:r>
              <a:rPr lang="en-US" sz="4800" b="1" dirty="0" smtClean="0">
                <a:solidFill>
                  <a:schemeClr val="tx2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 </a:t>
            </a:r>
            <a:r>
              <a:rPr lang="en-US" sz="4800" b="1" dirty="0" err="1" smtClean="0">
                <a:solidFill>
                  <a:schemeClr val="tx2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interventies</a:t>
            </a:r>
            <a:endParaRPr lang="en-US" sz="4800" b="1" dirty="0">
              <a:solidFill>
                <a:schemeClr val="tx2"/>
              </a:solidFill>
              <a:latin typeface="Source Sans Pro Semibold" charset="0"/>
              <a:ea typeface="Source Sans Pro Semibold" charset="0"/>
              <a:cs typeface="Source Sans Pro Semibold" charset="0"/>
            </a:endParaRPr>
          </a:p>
          <a:p>
            <a:pPr algn="ctr"/>
            <a:r>
              <a:rPr lang="en-US" sz="4800" b="1" dirty="0" err="1">
                <a:solidFill>
                  <a:schemeClr val="tx2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t</a:t>
            </a:r>
            <a:r>
              <a:rPr lang="en-US" sz="4800" b="1" dirty="0" err="1" smtClean="0">
                <a:solidFill>
                  <a:schemeClr val="tx2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er</a:t>
            </a:r>
            <a:r>
              <a:rPr lang="en-US" sz="4800" b="1" dirty="0" smtClean="0">
                <a:solidFill>
                  <a:schemeClr val="tx2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 </a:t>
            </a:r>
            <a:r>
              <a:rPr lang="en-US" sz="4800" b="1" dirty="0" err="1" smtClean="0">
                <a:solidFill>
                  <a:schemeClr val="tx2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verbetering</a:t>
            </a:r>
            <a:r>
              <a:rPr lang="en-US" sz="4800" b="1" dirty="0" smtClean="0">
                <a:solidFill>
                  <a:schemeClr val="tx2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 van </a:t>
            </a:r>
            <a:r>
              <a:rPr lang="en-US" sz="4800" b="1" dirty="0" err="1" smtClean="0">
                <a:solidFill>
                  <a:schemeClr val="tx2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cognitieve</a:t>
            </a:r>
            <a:r>
              <a:rPr lang="en-US" sz="4800" b="1" dirty="0" smtClean="0">
                <a:solidFill>
                  <a:schemeClr val="tx2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 </a:t>
            </a:r>
            <a:r>
              <a:rPr lang="en-US" sz="4800" b="1" dirty="0" err="1" smtClean="0">
                <a:solidFill>
                  <a:schemeClr val="tx2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en</a:t>
            </a:r>
            <a:r>
              <a:rPr lang="en-US" sz="4800" b="1" dirty="0" smtClean="0">
                <a:solidFill>
                  <a:schemeClr val="tx2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 </a:t>
            </a:r>
            <a:r>
              <a:rPr lang="en-US" sz="4800" b="1" dirty="0" err="1" smtClean="0">
                <a:solidFill>
                  <a:schemeClr val="tx2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schoolprestaties</a:t>
            </a:r>
            <a:endParaRPr lang="en-US" sz="4800" b="1" dirty="0">
              <a:solidFill>
                <a:schemeClr val="tx2"/>
              </a:solidFill>
              <a:latin typeface="Source Sans Pro Semibold" charset="0"/>
              <a:ea typeface="Source Sans Pro Semibold" charset="0"/>
              <a:cs typeface="Source Sans Pro Semibold" charset="0"/>
            </a:endParaRPr>
          </a:p>
          <a:p>
            <a:pPr algn="ctr"/>
            <a:r>
              <a:rPr lang="en-US" sz="4800" b="1" dirty="0" err="1">
                <a:solidFill>
                  <a:schemeClr val="tx2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b</a:t>
            </a:r>
            <a:r>
              <a:rPr lang="en-US" sz="4800" b="1" dirty="0" err="1" smtClean="0">
                <a:solidFill>
                  <a:schemeClr val="tx2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ij</a:t>
            </a:r>
            <a:r>
              <a:rPr lang="en-US" sz="4800" b="1" dirty="0" smtClean="0">
                <a:solidFill>
                  <a:schemeClr val="tx2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 </a:t>
            </a:r>
            <a:r>
              <a:rPr lang="en-US" sz="4800" b="1" dirty="0" err="1" smtClean="0">
                <a:solidFill>
                  <a:schemeClr val="tx2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kinderen</a:t>
            </a:r>
            <a:r>
              <a:rPr lang="en-US" sz="4800" b="1" dirty="0" smtClean="0">
                <a:solidFill>
                  <a:schemeClr val="tx2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 </a:t>
            </a:r>
            <a:r>
              <a:rPr lang="en-US" sz="4800" b="1" dirty="0" err="1" smtClean="0">
                <a:solidFill>
                  <a:schemeClr val="tx2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en</a:t>
            </a:r>
            <a:r>
              <a:rPr lang="en-US" sz="4800" b="1" dirty="0" smtClean="0">
                <a:solidFill>
                  <a:schemeClr val="tx2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 </a:t>
            </a:r>
            <a:r>
              <a:rPr lang="en-US" sz="4800" b="1" dirty="0" err="1" smtClean="0">
                <a:solidFill>
                  <a:schemeClr val="tx2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adolescenten</a:t>
            </a:r>
            <a:r>
              <a:rPr lang="en-US" sz="4800" b="1" dirty="0" smtClean="0">
                <a:solidFill>
                  <a:schemeClr val="tx2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 met </a:t>
            </a:r>
            <a:r>
              <a:rPr lang="en-US" sz="4800" b="1" dirty="0" err="1" smtClean="0">
                <a:solidFill>
                  <a:schemeClr val="tx2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obesitas</a:t>
            </a:r>
            <a:r>
              <a:rPr lang="en-US" sz="4800" b="1" dirty="0" smtClean="0">
                <a:solidFill>
                  <a:schemeClr val="tx2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 of </a:t>
            </a:r>
            <a:r>
              <a:rPr lang="en-US" sz="4800" b="1" dirty="0" err="1" smtClean="0">
                <a:solidFill>
                  <a:schemeClr val="tx2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overgewicht</a:t>
            </a:r>
            <a:endParaRPr lang="en-US" sz="4800" b="1" dirty="0">
              <a:solidFill>
                <a:schemeClr val="tx2"/>
              </a:solidFill>
              <a:latin typeface="Source Sans Pro Semibold" charset="0"/>
              <a:ea typeface="Source Sans Pro Semibold" charset="0"/>
              <a:cs typeface="Source Sans Pro Semibold" charset="0"/>
            </a:endParaRP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DE7DAC43-277E-440B-AD4E-EB817DE155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303" y="601114"/>
            <a:ext cx="6325314" cy="1635641"/>
          </a:xfrm>
          <a:prstGeom prst="rect">
            <a:avLst/>
          </a:prstGeom>
        </p:spPr>
      </p:pic>
      <p:pic>
        <p:nvPicPr>
          <p:cNvPr id="27" name="Picture 1" descr="icons.png">
            <a:extLst>
              <a:ext uri="{FF2B5EF4-FFF2-40B4-BE49-F238E27FC236}">
                <a16:creationId xmlns:a16="http://schemas.microsoft.com/office/drawing/2014/main" id="{85D78EC0-04B8-4378-9E2F-924789C84C1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82" t="82084" r="52938"/>
          <a:stretch/>
        </p:blipFill>
        <p:spPr>
          <a:xfrm flipV="1">
            <a:off x="356006" y="4442918"/>
            <a:ext cx="1615457" cy="1410866"/>
          </a:xfrm>
          <a:prstGeom prst="rect">
            <a:avLst/>
          </a:prstGeom>
        </p:spPr>
      </p:pic>
      <p:pic>
        <p:nvPicPr>
          <p:cNvPr id="28" name="Picture 15" descr="icons.png">
            <a:extLst>
              <a:ext uri="{FF2B5EF4-FFF2-40B4-BE49-F238E27FC236}">
                <a16:creationId xmlns:a16="http://schemas.microsoft.com/office/drawing/2014/main" id="{1FA27581-A11E-4F95-9F43-EDB716A9054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20" t="54232" r="-1572" b="25327"/>
          <a:stretch/>
        </p:blipFill>
        <p:spPr>
          <a:xfrm>
            <a:off x="244309" y="9498608"/>
            <a:ext cx="1764386" cy="1627404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F188F22B-0207-44F3-B510-1F83F131DD76}"/>
              </a:ext>
            </a:extLst>
          </p:cNvPr>
          <p:cNvSpPr txBox="1">
            <a:spLocks/>
          </p:cNvSpPr>
          <p:nvPr/>
        </p:nvSpPr>
        <p:spPr>
          <a:xfrm>
            <a:off x="2045927" y="2847348"/>
            <a:ext cx="17400313" cy="916177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200" dirty="0" err="1" smtClean="0">
                <a:solidFill>
                  <a:schemeClr val="bg1"/>
                </a:solidFill>
                <a:latin typeface="Source Sans Pro" panose="020B0503030403020204" pitchFamily="34" charset="77"/>
              </a:rPr>
              <a:t>Lichaamsbeweging</a:t>
            </a:r>
            <a:r>
              <a:rPr lang="en-US" sz="4200" dirty="0" smtClean="0">
                <a:solidFill>
                  <a:schemeClr val="bg1"/>
                </a:solidFill>
                <a:latin typeface="Source Sans Pro" panose="020B0503030403020204" pitchFamily="34" charset="77"/>
              </a:rPr>
              <a:t> </a:t>
            </a:r>
            <a:r>
              <a:rPr lang="en-US" sz="4200" dirty="0" err="1" smtClean="0">
                <a:solidFill>
                  <a:schemeClr val="bg1"/>
                </a:solidFill>
                <a:latin typeface="Source Sans Pro" panose="020B0503030403020204" pitchFamily="34" charset="77"/>
              </a:rPr>
              <a:t>geeft</a:t>
            </a:r>
            <a:r>
              <a:rPr lang="en-US" sz="4200" dirty="0" smtClean="0">
                <a:solidFill>
                  <a:schemeClr val="bg1"/>
                </a:solidFill>
                <a:latin typeface="Source Sans Pro" panose="020B0503030403020204" pitchFamily="34" charset="77"/>
              </a:rPr>
              <a:t> </a:t>
            </a:r>
            <a:r>
              <a:rPr lang="en-US" sz="4200" dirty="0" err="1" smtClean="0">
                <a:solidFill>
                  <a:schemeClr val="bg1"/>
                </a:solidFill>
                <a:latin typeface="Source Sans Pro" panose="020B0503030403020204" pitchFamily="34" charset="77"/>
              </a:rPr>
              <a:t>kleine</a:t>
            </a:r>
            <a:r>
              <a:rPr lang="en-US" sz="4200" dirty="0" smtClean="0">
                <a:solidFill>
                  <a:schemeClr val="bg1"/>
                </a:solidFill>
                <a:latin typeface="Source Sans Pro" panose="020B0503030403020204" pitchFamily="34" charset="77"/>
              </a:rPr>
              <a:t> </a:t>
            </a:r>
            <a:r>
              <a:rPr lang="en-US" sz="4200" dirty="0" err="1" smtClean="0">
                <a:solidFill>
                  <a:schemeClr val="bg1"/>
                </a:solidFill>
                <a:latin typeface="Source Sans Pro" panose="020B0503030403020204" pitchFamily="34" charset="77"/>
              </a:rPr>
              <a:t>verbeteringen</a:t>
            </a:r>
            <a:r>
              <a:rPr lang="en-US" sz="4200" dirty="0" smtClean="0">
                <a:solidFill>
                  <a:schemeClr val="bg1"/>
                </a:solidFill>
                <a:latin typeface="Source Sans Pro" panose="020B0503030403020204" pitchFamily="34" charset="77"/>
              </a:rPr>
              <a:t> in de </a:t>
            </a:r>
            <a:r>
              <a:rPr lang="en-US" sz="4200" dirty="0" err="1" smtClean="0">
                <a:solidFill>
                  <a:schemeClr val="bg1"/>
                </a:solidFill>
                <a:latin typeface="Source Sans Pro" panose="020B0503030403020204" pitchFamily="34" charset="77"/>
              </a:rPr>
              <a:t>probleemoplossende</a:t>
            </a:r>
            <a:r>
              <a:rPr lang="en-US" sz="4200" dirty="0" smtClean="0">
                <a:solidFill>
                  <a:schemeClr val="bg1"/>
                </a:solidFill>
                <a:latin typeface="Source Sans Pro" panose="020B0503030403020204" pitchFamily="34" charset="77"/>
              </a:rPr>
              <a:t> </a:t>
            </a:r>
            <a:r>
              <a:rPr lang="en-US" sz="4200" dirty="0" err="1" smtClean="0">
                <a:solidFill>
                  <a:schemeClr val="bg1"/>
                </a:solidFill>
                <a:latin typeface="Source Sans Pro" panose="020B0503030403020204" pitchFamily="34" charset="77"/>
              </a:rPr>
              <a:t>vaardigheden</a:t>
            </a:r>
            <a:r>
              <a:rPr lang="en-US" sz="4200" dirty="0" smtClean="0">
                <a:solidFill>
                  <a:schemeClr val="bg1"/>
                </a:solidFill>
                <a:latin typeface="Source Sans Pro" panose="020B0503030403020204" pitchFamily="34" charset="77"/>
              </a:rPr>
              <a:t> maar </a:t>
            </a:r>
            <a:r>
              <a:rPr lang="en-US" sz="4200" dirty="0" err="1" smtClean="0">
                <a:solidFill>
                  <a:schemeClr val="bg1"/>
                </a:solidFill>
                <a:latin typeface="Source Sans Pro" panose="020B0503030403020204" pitchFamily="34" charset="77"/>
              </a:rPr>
              <a:t>verbetert</a:t>
            </a:r>
            <a:r>
              <a:rPr lang="en-US" sz="4200" dirty="0" smtClean="0">
                <a:solidFill>
                  <a:schemeClr val="bg1"/>
                </a:solidFill>
                <a:latin typeface="Source Sans Pro" panose="020B0503030403020204" pitchFamily="34" charset="77"/>
              </a:rPr>
              <a:t> </a:t>
            </a:r>
            <a:r>
              <a:rPr lang="en-US" sz="4200" dirty="0" err="1" smtClean="0">
                <a:solidFill>
                  <a:schemeClr val="bg1"/>
                </a:solidFill>
                <a:latin typeface="Source Sans Pro" panose="020B0503030403020204" pitchFamily="34" charset="77"/>
              </a:rPr>
              <a:t>waarschijnlijk</a:t>
            </a:r>
            <a:r>
              <a:rPr lang="en-US" sz="4200" dirty="0" smtClean="0">
                <a:solidFill>
                  <a:schemeClr val="bg1"/>
                </a:solidFill>
                <a:latin typeface="Source Sans Pro" panose="020B0503030403020204" pitchFamily="34" charset="77"/>
              </a:rPr>
              <a:t> </a:t>
            </a:r>
            <a:r>
              <a:rPr lang="en-US" sz="4200" dirty="0" err="1" smtClean="0">
                <a:solidFill>
                  <a:schemeClr val="bg1"/>
                </a:solidFill>
                <a:latin typeface="Source Sans Pro" panose="020B0503030403020204" pitchFamily="34" charset="77"/>
              </a:rPr>
              <a:t>niet</a:t>
            </a:r>
            <a:r>
              <a:rPr lang="en-US" sz="4200" dirty="0" smtClean="0">
                <a:solidFill>
                  <a:schemeClr val="bg1"/>
                </a:solidFill>
                <a:latin typeface="Source Sans Pro" panose="020B0503030403020204" pitchFamily="34" charset="77"/>
              </a:rPr>
              <a:t> de </a:t>
            </a:r>
            <a:r>
              <a:rPr lang="en-US" sz="4200" dirty="0" err="1" smtClean="0">
                <a:solidFill>
                  <a:schemeClr val="bg1"/>
                </a:solidFill>
                <a:latin typeface="Source Sans Pro" panose="020B0503030403020204" pitchFamily="34" charset="77"/>
              </a:rPr>
              <a:t>controle</a:t>
            </a:r>
            <a:r>
              <a:rPr lang="en-US" sz="4200" dirty="0" smtClean="0">
                <a:solidFill>
                  <a:schemeClr val="bg1"/>
                </a:solidFill>
                <a:latin typeface="Source Sans Pro" panose="020B0503030403020204" pitchFamily="34" charset="77"/>
              </a:rPr>
              <a:t> van </a:t>
            </a:r>
            <a:r>
              <a:rPr lang="en-US" sz="4200" dirty="0" err="1" smtClean="0">
                <a:solidFill>
                  <a:schemeClr val="bg1"/>
                </a:solidFill>
                <a:latin typeface="Source Sans Pro" panose="020B0503030403020204" pitchFamily="34" charset="77"/>
              </a:rPr>
              <a:t>remmingen</a:t>
            </a:r>
            <a:r>
              <a:rPr lang="en-US" sz="4200" dirty="0" smtClean="0">
                <a:solidFill>
                  <a:schemeClr val="bg1"/>
                </a:solidFill>
                <a:latin typeface="Source Sans Pro" panose="020B0503030403020204" pitchFamily="34" charset="77"/>
              </a:rPr>
              <a:t> of de </a:t>
            </a:r>
            <a:r>
              <a:rPr lang="en-US" sz="4200" dirty="0" err="1" smtClean="0">
                <a:solidFill>
                  <a:schemeClr val="bg1"/>
                </a:solidFill>
                <a:latin typeface="Source Sans Pro" panose="020B0503030403020204" pitchFamily="34" charset="77"/>
              </a:rPr>
              <a:t>reken</a:t>
            </a:r>
            <a:r>
              <a:rPr lang="en-US" sz="4200" dirty="0" smtClean="0">
                <a:solidFill>
                  <a:schemeClr val="bg1"/>
                </a:solidFill>
                <a:latin typeface="Source Sans Pro" panose="020B0503030403020204" pitchFamily="34" charset="77"/>
              </a:rPr>
              <a:t>- of </a:t>
            </a:r>
            <a:r>
              <a:rPr lang="en-US" sz="4200" dirty="0" err="1" smtClean="0">
                <a:solidFill>
                  <a:schemeClr val="bg1"/>
                </a:solidFill>
                <a:latin typeface="Source Sans Pro" panose="020B0503030403020204" pitchFamily="34" charset="77"/>
              </a:rPr>
              <a:t>leesvaardigheden</a:t>
            </a:r>
            <a:r>
              <a:rPr lang="en-US" sz="4200" dirty="0" smtClean="0">
                <a:solidFill>
                  <a:schemeClr val="bg1"/>
                </a:solidFill>
                <a:latin typeface="Source Sans Pro" panose="020B0503030403020204" pitchFamily="34" charset="77"/>
              </a:rPr>
              <a:t> </a:t>
            </a:r>
            <a:r>
              <a:rPr lang="en-US" sz="4200" dirty="0" err="1" smtClean="0">
                <a:solidFill>
                  <a:schemeClr val="bg1"/>
                </a:solidFill>
                <a:latin typeface="Source Sans Pro" panose="020B0503030403020204" pitchFamily="34" charset="77"/>
              </a:rPr>
              <a:t>bij</a:t>
            </a:r>
            <a:r>
              <a:rPr lang="en-US" sz="4200" dirty="0" smtClean="0">
                <a:solidFill>
                  <a:schemeClr val="bg1"/>
                </a:solidFill>
                <a:latin typeface="Source Sans Pro" panose="020B0503030403020204" pitchFamily="34" charset="77"/>
              </a:rPr>
              <a:t> </a:t>
            </a:r>
            <a:r>
              <a:rPr lang="en-US" sz="4200" dirty="0" err="1" smtClean="0">
                <a:solidFill>
                  <a:schemeClr val="bg1"/>
                </a:solidFill>
                <a:latin typeface="Source Sans Pro" panose="020B0503030403020204" pitchFamily="34" charset="77"/>
              </a:rPr>
              <a:t>kinderen</a:t>
            </a:r>
            <a:r>
              <a:rPr lang="en-US" sz="4200" dirty="0" smtClean="0">
                <a:solidFill>
                  <a:schemeClr val="bg1"/>
                </a:solidFill>
                <a:latin typeface="Source Sans Pro" panose="020B0503030403020204" pitchFamily="34" charset="77"/>
              </a:rPr>
              <a:t> </a:t>
            </a:r>
            <a:r>
              <a:rPr lang="en-US" sz="4200" dirty="0" err="1" smtClean="0">
                <a:solidFill>
                  <a:schemeClr val="bg1"/>
                </a:solidFill>
                <a:latin typeface="Source Sans Pro" panose="020B0503030403020204" pitchFamily="34" charset="77"/>
              </a:rPr>
              <a:t>en</a:t>
            </a:r>
            <a:r>
              <a:rPr lang="en-US" sz="4200" dirty="0" smtClean="0">
                <a:solidFill>
                  <a:schemeClr val="bg1"/>
                </a:solidFill>
                <a:latin typeface="Source Sans Pro" panose="020B0503030403020204" pitchFamily="34" charset="77"/>
              </a:rPr>
              <a:t> </a:t>
            </a:r>
            <a:r>
              <a:rPr lang="en-US" sz="4200" dirty="0" err="1" smtClean="0">
                <a:solidFill>
                  <a:schemeClr val="bg1"/>
                </a:solidFill>
                <a:latin typeface="Source Sans Pro" panose="020B0503030403020204" pitchFamily="34" charset="77"/>
              </a:rPr>
              <a:t>adolescenten</a:t>
            </a:r>
            <a:r>
              <a:rPr lang="en-US" sz="4200" dirty="0" smtClean="0">
                <a:solidFill>
                  <a:schemeClr val="bg1"/>
                </a:solidFill>
                <a:latin typeface="Source Sans Pro" panose="020B0503030403020204" pitchFamily="34" charset="77"/>
              </a:rPr>
              <a:t> met </a:t>
            </a:r>
            <a:r>
              <a:rPr lang="en-US" sz="4200" dirty="0" err="1" smtClean="0">
                <a:solidFill>
                  <a:schemeClr val="bg1"/>
                </a:solidFill>
                <a:latin typeface="Source Sans Pro" panose="020B0503030403020204" pitchFamily="34" charset="77"/>
              </a:rPr>
              <a:t>obesitas</a:t>
            </a:r>
            <a:r>
              <a:rPr lang="en-US" sz="4200" dirty="0" smtClean="0">
                <a:solidFill>
                  <a:schemeClr val="bg1"/>
                </a:solidFill>
                <a:latin typeface="Source Sans Pro" panose="020B0503030403020204" pitchFamily="34" charset="77"/>
              </a:rPr>
              <a:t> of </a:t>
            </a:r>
            <a:r>
              <a:rPr lang="en-US" sz="4200" dirty="0" err="1" smtClean="0">
                <a:solidFill>
                  <a:schemeClr val="bg1"/>
                </a:solidFill>
                <a:latin typeface="Source Sans Pro" panose="020B0503030403020204" pitchFamily="34" charset="77"/>
              </a:rPr>
              <a:t>overgewicht</a:t>
            </a:r>
            <a:r>
              <a:rPr lang="en-GB" sz="4200" dirty="0">
                <a:solidFill>
                  <a:schemeClr val="bg1"/>
                </a:solidFill>
                <a:latin typeface="Source Sans Pro" panose="020B0503030403020204" pitchFamily="34" charset="77"/>
                <a:cs typeface="Source Sans Pro"/>
              </a:rPr>
              <a:t>. </a:t>
            </a:r>
          </a:p>
          <a:p>
            <a:pPr algn="l"/>
            <a:r>
              <a:rPr lang="en-GB" sz="4200" dirty="0" err="1" smtClean="0">
                <a:solidFill>
                  <a:schemeClr val="bg1"/>
                </a:solidFill>
                <a:latin typeface="Source Sans Pro" panose="020B0503030403020204" pitchFamily="34" charset="77"/>
                <a:cs typeface="Source Sans Pro"/>
              </a:rPr>
              <a:t>Lichaamsbeweging</a:t>
            </a:r>
            <a:r>
              <a:rPr lang="en-GB" sz="4200" dirty="0" smtClean="0">
                <a:solidFill>
                  <a:schemeClr val="bg1"/>
                </a:solidFill>
                <a:latin typeface="Source Sans Pro" panose="020B0503030403020204" pitchFamily="34" charset="77"/>
                <a:cs typeface="Source Sans Pro"/>
              </a:rPr>
              <a:t> </a:t>
            </a:r>
            <a:r>
              <a:rPr lang="en-GB" sz="4200" dirty="0" err="1" smtClean="0">
                <a:solidFill>
                  <a:schemeClr val="bg1"/>
                </a:solidFill>
                <a:latin typeface="Source Sans Pro" panose="020B0503030403020204" pitchFamily="34" charset="77"/>
                <a:cs typeface="Source Sans Pro"/>
              </a:rPr>
              <a:t>gecombineerd</a:t>
            </a:r>
            <a:r>
              <a:rPr lang="en-GB" sz="4200" dirty="0" smtClean="0">
                <a:solidFill>
                  <a:schemeClr val="bg1"/>
                </a:solidFill>
                <a:latin typeface="Source Sans Pro" panose="020B0503030403020204" pitchFamily="34" charset="77"/>
                <a:cs typeface="Source Sans Pro"/>
              </a:rPr>
              <a:t> met </a:t>
            </a:r>
            <a:r>
              <a:rPr lang="en-GB" sz="4200" dirty="0" err="1" smtClean="0">
                <a:solidFill>
                  <a:schemeClr val="bg1"/>
                </a:solidFill>
                <a:latin typeface="Source Sans Pro" panose="020B0503030403020204" pitchFamily="34" charset="77"/>
                <a:cs typeface="Source Sans Pro"/>
              </a:rPr>
              <a:t>educatie</a:t>
            </a:r>
            <a:r>
              <a:rPr lang="en-GB" sz="4200" dirty="0" smtClean="0">
                <a:solidFill>
                  <a:schemeClr val="bg1"/>
                </a:solidFill>
                <a:latin typeface="Source Sans Pro" panose="020B0503030403020204" pitchFamily="34" charset="77"/>
                <a:cs typeface="Source Sans Pro"/>
              </a:rPr>
              <a:t> over </a:t>
            </a:r>
            <a:r>
              <a:rPr lang="en-GB" sz="4200" dirty="0" err="1" smtClean="0">
                <a:solidFill>
                  <a:schemeClr val="bg1"/>
                </a:solidFill>
                <a:latin typeface="Source Sans Pro" panose="020B0503030403020204" pitchFamily="34" charset="77"/>
                <a:cs typeface="Source Sans Pro"/>
              </a:rPr>
              <a:t>een</a:t>
            </a:r>
            <a:r>
              <a:rPr lang="en-GB" sz="4200" dirty="0" smtClean="0">
                <a:solidFill>
                  <a:schemeClr val="bg1"/>
                </a:solidFill>
                <a:latin typeface="Source Sans Pro" panose="020B0503030403020204" pitchFamily="34" charset="77"/>
                <a:cs typeface="Source Sans Pro"/>
              </a:rPr>
              <a:t> </a:t>
            </a:r>
            <a:r>
              <a:rPr lang="en-GB" sz="4200" dirty="0" err="1" smtClean="0">
                <a:solidFill>
                  <a:schemeClr val="bg1"/>
                </a:solidFill>
                <a:latin typeface="Source Sans Pro" panose="020B0503030403020204" pitchFamily="34" charset="77"/>
                <a:cs typeface="Source Sans Pro"/>
              </a:rPr>
              <a:t>gezonde</a:t>
            </a:r>
            <a:r>
              <a:rPr lang="en-GB" sz="4200" dirty="0" smtClean="0">
                <a:solidFill>
                  <a:schemeClr val="bg1"/>
                </a:solidFill>
                <a:latin typeface="Source Sans Pro" panose="020B0503030403020204" pitchFamily="34" charset="77"/>
                <a:cs typeface="Source Sans Pro"/>
              </a:rPr>
              <a:t> </a:t>
            </a:r>
            <a:r>
              <a:rPr lang="en-GB" sz="4200" dirty="0" err="1" smtClean="0">
                <a:solidFill>
                  <a:schemeClr val="bg1"/>
                </a:solidFill>
                <a:latin typeface="Source Sans Pro" panose="020B0503030403020204" pitchFamily="34" charset="77"/>
                <a:cs typeface="Source Sans Pro"/>
              </a:rPr>
              <a:t>leefstijl</a:t>
            </a:r>
            <a:r>
              <a:rPr lang="en-GB" sz="4200" dirty="0" smtClean="0">
                <a:solidFill>
                  <a:schemeClr val="bg1"/>
                </a:solidFill>
                <a:latin typeface="Source Sans Pro" panose="020B0503030403020204" pitchFamily="34" charset="77"/>
                <a:cs typeface="Source Sans Pro"/>
              </a:rPr>
              <a:t> </a:t>
            </a:r>
            <a:r>
              <a:rPr lang="en-GB" sz="4200" dirty="0" err="1">
                <a:solidFill>
                  <a:schemeClr val="bg1"/>
                </a:solidFill>
                <a:latin typeface="Source Sans Pro" panose="020B0503030403020204" pitchFamily="34" charset="77"/>
                <a:cs typeface="Source Sans Pro"/>
              </a:rPr>
              <a:t>h</a:t>
            </a:r>
            <a:r>
              <a:rPr lang="en-GB" sz="4200" dirty="0" err="1" smtClean="0">
                <a:solidFill>
                  <a:schemeClr val="bg1"/>
                </a:solidFill>
                <a:latin typeface="Source Sans Pro" panose="020B0503030403020204" pitchFamily="34" charset="77"/>
                <a:cs typeface="Source Sans Pro"/>
              </a:rPr>
              <a:t>eeft</a:t>
            </a:r>
            <a:r>
              <a:rPr lang="en-GB" sz="4200" dirty="0" smtClean="0">
                <a:solidFill>
                  <a:schemeClr val="bg1"/>
                </a:solidFill>
                <a:latin typeface="Source Sans Pro" panose="020B0503030403020204" pitchFamily="34" charset="77"/>
                <a:cs typeface="Source Sans Pro"/>
              </a:rPr>
              <a:t> </a:t>
            </a:r>
            <a:r>
              <a:rPr lang="en-GB" sz="4200" dirty="0" err="1" smtClean="0">
                <a:solidFill>
                  <a:schemeClr val="bg1"/>
                </a:solidFill>
                <a:latin typeface="Source Sans Pro" panose="020B0503030403020204" pitchFamily="34" charset="77"/>
                <a:cs typeface="Source Sans Pro"/>
              </a:rPr>
              <a:t>waarschijnlijk</a:t>
            </a:r>
            <a:r>
              <a:rPr lang="en-GB" sz="4200" dirty="0" smtClean="0">
                <a:solidFill>
                  <a:schemeClr val="bg1"/>
                </a:solidFill>
                <a:latin typeface="Source Sans Pro" panose="020B0503030403020204" pitchFamily="34" charset="77"/>
                <a:cs typeface="Source Sans Pro"/>
              </a:rPr>
              <a:t> </a:t>
            </a:r>
            <a:r>
              <a:rPr lang="en-GB" sz="4200" dirty="0" err="1" smtClean="0">
                <a:solidFill>
                  <a:schemeClr val="bg1"/>
                </a:solidFill>
                <a:latin typeface="Source Sans Pro" panose="020B0503030403020204" pitchFamily="34" charset="77"/>
                <a:cs typeface="Source Sans Pro"/>
              </a:rPr>
              <a:t>geen</a:t>
            </a:r>
            <a:r>
              <a:rPr lang="en-GB" sz="4200" dirty="0" smtClean="0">
                <a:solidFill>
                  <a:schemeClr val="bg1"/>
                </a:solidFill>
                <a:latin typeface="Source Sans Pro" panose="020B0503030403020204" pitchFamily="34" charset="77"/>
                <a:cs typeface="Source Sans Pro"/>
              </a:rPr>
              <a:t> of </a:t>
            </a:r>
            <a:r>
              <a:rPr lang="en-GB" sz="4200" dirty="0" err="1" smtClean="0">
                <a:solidFill>
                  <a:schemeClr val="bg1"/>
                </a:solidFill>
                <a:latin typeface="Source Sans Pro" panose="020B0503030403020204" pitchFamily="34" charset="77"/>
                <a:cs typeface="Source Sans Pro"/>
              </a:rPr>
              <a:t>een</a:t>
            </a:r>
            <a:r>
              <a:rPr lang="en-GB" sz="4200" dirty="0" smtClean="0">
                <a:solidFill>
                  <a:schemeClr val="bg1"/>
                </a:solidFill>
                <a:latin typeface="Source Sans Pro" panose="020B0503030403020204" pitchFamily="34" charset="77"/>
                <a:cs typeface="Source Sans Pro"/>
              </a:rPr>
              <a:t> </a:t>
            </a:r>
            <a:r>
              <a:rPr lang="en-GB" sz="4200" dirty="0" err="1" smtClean="0">
                <a:solidFill>
                  <a:schemeClr val="bg1"/>
                </a:solidFill>
                <a:latin typeface="Source Sans Pro" panose="020B0503030403020204" pitchFamily="34" charset="77"/>
                <a:cs typeface="Source Sans Pro"/>
              </a:rPr>
              <a:t>klein</a:t>
            </a:r>
            <a:r>
              <a:rPr lang="en-GB" sz="4200" smtClean="0">
                <a:solidFill>
                  <a:schemeClr val="bg1"/>
                </a:solidFill>
                <a:latin typeface="Source Sans Pro" panose="020B0503030403020204" pitchFamily="34" charset="77"/>
                <a:cs typeface="Source Sans Pro"/>
              </a:rPr>
              <a:t> effect</a:t>
            </a:r>
            <a:r>
              <a:rPr lang="en-GB" sz="4200" smtClean="0">
                <a:solidFill>
                  <a:schemeClr val="bg1"/>
                </a:solidFill>
                <a:latin typeface="Source Sans Pro" panose="020B0503030403020204" pitchFamily="34" charset="77"/>
              </a:rPr>
              <a:t> </a:t>
            </a:r>
            <a:r>
              <a:rPr lang="en-GB" sz="4200" dirty="0" smtClean="0">
                <a:solidFill>
                  <a:schemeClr val="bg1"/>
                </a:solidFill>
                <a:latin typeface="Source Sans Pro" panose="020B0503030403020204" pitchFamily="34" charset="77"/>
              </a:rPr>
              <a:t>op </a:t>
            </a:r>
            <a:r>
              <a:rPr lang="en-GB" sz="4200" dirty="0" err="1" smtClean="0">
                <a:solidFill>
                  <a:schemeClr val="bg1"/>
                </a:solidFill>
                <a:latin typeface="Source Sans Pro" panose="020B0503030403020204" pitchFamily="34" charset="77"/>
              </a:rPr>
              <a:t>schoolprestaties</a:t>
            </a:r>
            <a:r>
              <a:rPr lang="en-GB" sz="4200" dirty="0" smtClean="0">
                <a:solidFill>
                  <a:schemeClr val="bg1"/>
                </a:solidFill>
                <a:latin typeface="Source Sans Pro" panose="020B0503030403020204" pitchFamily="34" charset="77"/>
              </a:rPr>
              <a:t>. </a:t>
            </a:r>
            <a:r>
              <a:rPr lang="en-GB" sz="4200" dirty="0" err="1" smtClean="0">
                <a:solidFill>
                  <a:schemeClr val="bg1"/>
                </a:solidFill>
                <a:latin typeface="Source Sans Pro" panose="020B0503030403020204" pitchFamily="34" charset="77"/>
              </a:rPr>
              <a:t>Dieet</a:t>
            </a:r>
            <a:r>
              <a:rPr lang="en-GB" sz="4200" dirty="0" smtClean="0">
                <a:solidFill>
                  <a:schemeClr val="bg1"/>
                </a:solidFill>
                <a:latin typeface="Source Sans Pro" panose="020B0503030403020204" pitchFamily="34" charset="77"/>
              </a:rPr>
              <a:t> </a:t>
            </a:r>
            <a:r>
              <a:rPr lang="en-GB" sz="4200" dirty="0" err="1" smtClean="0">
                <a:solidFill>
                  <a:schemeClr val="bg1"/>
                </a:solidFill>
                <a:latin typeface="Source Sans Pro" panose="020B0503030403020204" pitchFamily="34" charset="77"/>
              </a:rPr>
              <a:t>interventies</a:t>
            </a:r>
            <a:r>
              <a:rPr lang="en-GB" sz="4200" dirty="0" smtClean="0">
                <a:solidFill>
                  <a:schemeClr val="bg1"/>
                </a:solidFill>
                <a:latin typeface="Source Sans Pro" panose="020B0503030403020204" pitchFamily="34" charset="77"/>
              </a:rPr>
              <a:t> </a:t>
            </a:r>
            <a:r>
              <a:rPr lang="en-GB" sz="4200" dirty="0" err="1" smtClean="0">
                <a:solidFill>
                  <a:schemeClr val="bg1"/>
                </a:solidFill>
                <a:latin typeface="Source Sans Pro" panose="020B0503030403020204" pitchFamily="34" charset="77"/>
              </a:rPr>
              <a:t>kunnen</a:t>
            </a:r>
            <a:r>
              <a:rPr lang="en-GB" sz="4200" dirty="0" smtClean="0">
                <a:solidFill>
                  <a:schemeClr val="bg1"/>
                </a:solidFill>
                <a:latin typeface="Source Sans Pro" panose="020B0503030403020204" pitchFamily="34" charset="77"/>
              </a:rPr>
              <a:t> de </a:t>
            </a:r>
            <a:r>
              <a:rPr lang="en-GB" sz="4200" dirty="0" err="1" smtClean="0">
                <a:solidFill>
                  <a:schemeClr val="bg1"/>
                </a:solidFill>
                <a:latin typeface="Source Sans Pro" panose="020B0503030403020204" pitchFamily="34" charset="77"/>
              </a:rPr>
              <a:t>gemiddelde</a:t>
            </a:r>
            <a:r>
              <a:rPr lang="en-GB" sz="4200" dirty="0" smtClean="0">
                <a:solidFill>
                  <a:schemeClr val="bg1"/>
                </a:solidFill>
                <a:latin typeface="Source Sans Pro" panose="020B0503030403020204" pitchFamily="34" charset="77"/>
              </a:rPr>
              <a:t> </a:t>
            </a:r>
            <a:r>
              <a:rPr lang="en-GB" sz="4200" dirty="0" err="1" smtClean="0">
                <a:solidFill>
                  <a:schemeClr val="bg1"/>
                </a:solidFill>
                <a:latin typeface="Source Sans Pro" panose="020B0503030403020204" pitchFamily="34" charset="77"/>
              </a:rPr>
              <a:t>prestaties</a:t>
            </a:r>
            <a:r>
              <a:rPr lang="en-GB" sz="4200" dirty="0" smtClean="0">
                <a:solidFill>
                  <a:schemeClr val="bg1"/>
                </a:solidFill>
                <a:latin typeface="Source Sans Pro" panose="020B0503030403020204" pitchFamily="34" charset="77"/>
              </a:rPr>
              <a:t> over </a:t>
            </a:r>
            <a:r>
              <a:rPr lang="en-GB" sz="4200" dirty="0" err="1" smtClean="0">
                <a:solidFill>
                  <a:schemeClr val="bg1"/>
                </a:solidFill>
                <a:latin typeface="Source Sans Pro" panose="020B0503030403020204" pitchFamily="34" charset="77"/>
              </a:rPr>
              <a:t>alle</a:t>
            </a:r>
            <a:r>
              <a:rPr lang="en-GB" sz="4200" dirty="0" smtClean="0">
                <a:solidFill>
                  <a:schemeClr val="bg1"/>
                </a:solidFill>
                <a:latin typeface="Source Sans Pro" panose="020B0503030403020204" pitchFamily="34" charset="77"/>
              </a:rPr>
              <a:t> </a:t>
            </a:r>
            <a:r>
              <a:rPr lang="en-GB" sz="4200" dirty="0" err="1" smtClean="0">
                <a:solidFill>
                  <a:schemeClr val="bg1"/>
                </a:solidFill>
                <a:latin typeface="Source Sans Pro" panose="020B0503030403020204" pitchFamily="34" charset="77"/>
              </a:rPr>
              <a:t>vakken</a:t>
            </a:r>
            <a:r>
              <a:rPr lang="en-GB" sz="4200" dirty="0" smtClean="0">
                <a:solidFill>
                  <a:schemeClr val="bg1"/>
                </a:solidFill>
                <a:latin typeface="Source Sans Pro" panose="020B0503030403020204" pitchFamily="34" charset="77"/>
              </a:rPr>
              <a:t> op school </a:t>
            </a:r>
            <a:r>
              <a:rPr lang="en-GB" sz="4200" dirty="0" err="1" smtClean="0">
                <a:solidFill>
                  <a:schemeClr val="bg1"/>
                </a:solidFill>
                <a:latin typeface="Source Sans Pro" panose="020B0503030403020204" pitchFamily="34" charset="77"/>
              </a:rPr>
              <a:t>verbeteren</a:t>
            </a:r>
            <a:r>
              <a:rPr lang="en-GB" sz="4200" dirty="0" smtClean="0">
                <a:solidFill>
                  <a:schemeClr val="bg1"/>
                </a:solidFill>
                <a:latin typeface="Source Sans Pro" panose="020B0503030403020204" pitchFamily="34" charset="77"/>
              </a:rPr>
              <a:t>. </a:t>
            </a:r>
            <a:r>
              <a:rPr lang="en-GB" sz="4200" dirty="0" err="1" smtClean="0">
                <a:solidFill>
                  <a:schemeClr val="bg1"/>
                </a:solidFill>
                <a:latin typeface="Source Sans Pro" panose="020B0503030403020204" pitchFamily="34" charset="77"/>
              </a:rPr>
              <a:t>Geen</a:t>
            </a:r>
            <a:r>
              <a:rPr lang="en-GB" sz="4200" dirty="0" smtClean="0">
                <a:solidFill>
                  <a:schemeClr val="bg1"/>
                </a:solidFill>
                <a:latin typeface="Source Sans Pro" panose="020B0503030403020204" pitchFamily="34" charset="77"/>
              </a:rPr>
              <a:t> van de </a:t>
            </a:r>
            <a:r>
              <a:rPr lang="en-GB" sz="4200" dirty="0" smtClean="0">
                <a:solidFill>
                  <a:schemeClr val="bg1"/>
                </a:solidFill>
                <a:latin typeface="Source Sans Pro" panose="020B0503030403020204" pitchFamily="34" charset="77"/>
                <a:cs typeface="Source Sans Pro"/>
              </a:rPr>
              <a:t>studies </a:t>
            </a:r>
            <a:r>
              <a:rPr lang="en-GB" sz="4200" dirty="0" err="1" smtClean="0">
                <a:solidFill>
                  <a:schemeClr val="bg1"/>
                </a:solidFill>
                <a:latin typeface="Source Sans Pro" panose="020B0503030403020204" pitchFamily="34" charset="77"/>
                <a:cs typeface="Source Sans Pro"/>
              </a:rPr>
              <a:t>rapporteerde</a:t>
            </a:r>
            <a:r>
              <a:rPr lang="en-GB" sz="4200" dirty="0" smtClean="0">
                <a:solidFill>
                  <a:schemeClr val="bg1"/>
                </a:solidFill>
                <a:latin typeface="Source Sans Pro" panose="020B0503030403020204" pitchFamily="34" charset="77"/>
                <a:cs typeface="Source Sans Pro"/>
              </a:rPr>
              <a:t> </a:t>
            </a:r>
            <a:r>
              <a:rPr lang="en-GB" sz="4200" dirty="0" err="1" smtClean="0">
                <a:solidFill>
                  <a:schemeClr val="bg1"/>
                </a:solidFill>
                <a:latin typeface="Source Sans Pro" panose="020B0503030403020204" pitchFamily="34" charset="77"/>
                <a:cs typeface="Source Sans Pro"/>
              </a:rPr>
              <a:t>mogelijke</a:t>
            </a:r>
            <a:r>
              <a:rPr lang="en-GB" sz="4200" dirty="0" smtClean="0">
                <a:solidFill>
                  <a:schemeClr val="bg1"/>
                </a:solidFill>
                <a:latin typeface="Source Sans Pro" panose="020B0503030403020204" pitchFamily="34" charset="77"/>
                <a:cs typeface="Source Sans Pro"/>
              </a:rPr>
              <a:t> </a:t>
            </a:r>
            <a:r>
              <a:rPr lang="en-GB" sz="4200" dirty="0" err="1" smtClean="0">
                <a:solidFill>
                  <a:schemeClr val="bg1"/>
                </a:solidFill>
                <a:latin typeface="Source Sans Pro" panose="020B0503030403020204" pitchFamily="34" charset="77"/>
                <a:cs typeface="Source Sans Pro"/>
              </a:rPr>
              <a:t>neveneffecten</a:t>
            </a:r>
            <a:r>
              <a:rPr lang="en-GB" sz="4200" dirty="0" smtClean="0">
                <a:solidFill>
                  <a:schemeClr val="bg1"/>
                </a:solidFill>
                <a:latin typeface="Source Sans Pro" panose="020B0503030403020204" pitchFamily="34" charset="77"/>
                <a:cs typeface="Source Sans Pro"/>
              </a:rPr>
              <a:t>.</a:t>
            </a:r>
            <a:endParaRPr lang="en-GB" sz="4200" dirty="0">
              <a:solidFill>
                <a:schemeClr val="bg1"/>
              </a:solidFill>
              <a:latin typeface="Source Sans Pro" panose="020B0503030403020204" pitchFamily="34" charset="77"/>
              <a:cs typeface="Source Sans Pro"/>
            </a:endParaRPr>
          </a:p>
          <a:p>
            <a:pPr algn="l"/>
            <a:endParaRPr lang="en-US" sz="4200" dirty="0">
              <a:solidFill>
                <a:schemeClr val="bg1"/>
              </a:solidFill>
              <a:latin typeface="Source Sans Pro" panose="020B0503030403020204" pitchFamily="34" charset="77"/>
              <a:cs typeface="Source Sans Pro"/>
            </a:endParaRPr>
          </a:p>
          <a:p>
            <a:pPr algn="l"/>
            <a:r>
              <a:rPr lang="en-US" sz="4200" dirty="0">
                <a:solidFill>
                  <a:schemeClr val="bg1"/>
                </a:solidFill>
                <a:latin typeface="Source Sans Pro" panose="020B0503030403020204" pitchFamily="34" charset="77"/>
                <a:cs typeface="Source Sans Pro"/>
              </a:rPr>
              <a:t>Cochrane Review; 18 studies </a:t>
            </a:r>
            <a:r>
              <a:rPr lang="en-US" sz="4200" dirty="0" smtClean="0">
                <a:solidFill>
                  <a:schemeClr val="bg1"/>
                </a:solidFill>
                <a:latin typeface="Source Sans Pro" panose="020B0503030403020204" pitchFamily="34" charset="77"/>
                <a:cs typeface="Source Sans Pro"/>
              </a:rPr>
              <a:t>met </a:t>
            </a:r>
            <a:r>
              <a:rPr lang="en-US" sz="4200" dirty="0">
                <a:solidFill>
                  <a:schemeClr val="bg1"/>
                </a:solidFill>
                <a:latin typeface="Source Sans Pro" panose="020B0503030403020204" pitchFamily="34" charset="77"/>
                <a:cs typeface="Source Sans Pro"/>
              </a:rPr>
              <a:t>2384 </a:t>
            </a:r>
            <a:r>
              <a:rPr lang="en-US" sz="4200" dirty="0" err="1" smtClean="0">
                <a:solidFill>
                  <a:schemeClr val="bg1"/>
                </a:solidFill>
                <a:latin typeface="Source Sans Pro" panose="020B0503030403020204" pitchFamily="34" charset="77"/>
                <a:cs typeface="Source Sans Pro"/>
              </a:rPr>
              <a:t>kinderen</a:t>
            </a:r>
            <a:r>
              <a:rPr lang="en-US" sz="4200" dirty="0" smtClean="0">
                <a:solidFill>
                  <a:schemeClr val="bg1"/>
                </a:solidFill>
                <a:latin typeface="Source Sans Pro" panose="020B0503030403020204" pitchFamily="34" charset="77"/>
                <a:cs typeface="Source Sans Pro"/>
              </a:rPr>
              <a:t> </a:t>
            </a:r>
            <a:r>
              <a:rPr lang="en-US" sz="4200" dirty="0" err="1" smtClean="0">
                <a:solidFill>
                  <a:schemeClr val="bg1"/>
                </a:solidFill>
                <a:latin typeface="Source Sans Pro" panose="020B0503030403020204" pitchFamily="34" charset="77"/>
                <a:cs typeface="Source Sans Pro"/>
              </a:rPr>
              <a:t>en</a:t>
            </a:r>
            <a:r>
              <a:rPr lang="en-US" sz="4200" dirty="0" smtClean="0">
                <a:solidFill>
                  <a:schemeClr val="bg1"/>
                </a:solidFill>
                <a:latin typeface="Source Sans Pro" panose="020B0503030403020204" pitchFamily="34" charset="77"/>
                <a:cs typeface="Source Sans Pro"/>
              </a:rPr>
              <a:t> </a:t>
            </a:r>
            <a:r>
              <a:rPr lang="en-US" sz="4200" dirty="0" err="1" smtClean="0">
                <a:solidFill>
                  <a:schemeClr val="bg1"/>
                </a:solidFill>
                <a:latin typeface="Source Sans Pro" panose="020B0503030403020204" pitchFamily="34" charset="77"/>
                <a:cs typeface="Source Sans Pro"/>
              </a:rPr>
              <a:t>adolescenten</a:t>
            </a:r>
            <a:r>
              <a:rPr lang="en-US" sz="4200" dirty="0" smtClean="0">
                <a:solidFill>
                  <a:schemeClr val="bg1"/>
                </a:solidFill>
                <a:latin typeface="Source Sans Pro" panose="020B0503030403020204" pitchFamily="34" charset="77"/>
                <a:cs typeface="Source Sans Pro"/>
              </a:rPr>
              <a:t> met </a:t>
            </a:r>
            <a:r>
              <a:rPr lang="en-US" sz="4200" dirty="0" err="1" smtClean="0">
                <a:solidFill>
                  <a:schemeClr val="bg1"/>
                </a:solidFill>
                <a:latin typeface="Source Sans Pro" panose="020B0503030403020204" pitchFamily="34" charset="77"/>
                <a:cs typeface="Source Sans Pro"/>
              </a:rPr>
              <a:t>obesitas</a:t>
            </a:r>
            <a:r>
              <a:rPr lang="en-US" sz="4200" dirty="0" smtClean="0">
                <a:solidFill>
                  <a:schemeClr val="bg1"/>
                </a:solidFill>
                <a:latin typeface="Source Sans Pro" panose="020B0503030403020204" pitchFamily="34" charset="77"/>
                <a:cs typeface="Source Sans Pro"/>
              </a:rPr>
              <a:t> of </a:t>
            </a:r>
            <a:r>
              <a:rPr lang="en-US" sz="4200" dirty="0" err="1" smtClean="0">
                <a:solidFill>
                  <a:schemeClr val="bg1"/>
                </a:solidFill>
                <a:latin typeface="Source Sans Pro" panose="020B0503030403020204" pitchFamily="34" charset="77"/>
                <a:cs typeface="Source Sans Pro"/>
              </a:rPr>
              <a:t>overgewicht</a:t>
            </a:r>
            <a:r>
              <a:rPr lang="en-US" sz="4200" dirty="0" smtClean="0">
                <a:solidFill>
                  <a:schemeClr val="bg1"/>
                </a:solidFill>
                <a:latin typeface="Source Sans Pro" panose="020B0503030403020204" pitchFamily="34" charset="77"/>
              </a:rPr>
              <a:t>,</a:t>
            </a:r>
            <a:r>
              <a:rPr lang="en-US" sz="4200" dirty="0" smtClean="0">
                <a:solidFill>
                  <a:schemeClr val="bg1"/>
                </a:solidFill>
                <a:latin typeface="Source Sans Pro" panose="020B0503030403020204" pitchFamily="34" charset="77"/>
                <a:cs typeface="Source Sans Pro"/>
              </a:rPr>
              <a:t> </a:t>
            </a:r>
            <a:r>
              <a:rPr lang="en-US" sz="4200" dirty="0" err="1" smtClean="0">
                <a:solidFill>
                  <a:schemeClr val="bg1"/>
                </a:solidFill>
                <a:latin typeface="Source Sans Pro" panose="020B0503030403020204" pitchFamily="34" charset="77"/>
                <a:cs typeface="Source Sans Pro"/>
              </a:rPr>
              <a:t>vergeleken</a:t>
            </a:r>
            <a:r>
              <a:rPr lang="en-US" sz="4200" dirty="0" smtClean="0">
                <a:solidFill>
                  <a:schemeClr val="bg1"/>
                </a:solidFill>
                <a:latin typeface="Source Sans Pro" panose="020B0503030403020204" pitchFamily="34" charset="77"/>
                <a:cs typeface="Source Sans Pro"/>
              </a:rPr>
              <a:t> </a:t>
            </a:r>
            <a:r>
              <a:rPr lang="en-US" sz="4200" dirty="0" err="1" smtClean="0">
                <a:solidFill>
                  <a:schemeClr val="bg1"/>
                </a:solidFill>
                <a:latin typeface="Source Sans Pro" panose="020B0503030403020204" pitchFamily="34" charset="77"/>
                <a:cs typeface="Source Sans Pro"/>
              </a:rPr>
              <a:t>lichaamsbeweging</a:t>
            </a:r>
            <a:r>
              <a:rPr lang="en-US" sz="4200" dirty="0" smtClean="0">
                <a:solidFill>
                  <a:schemeClr val="bg1"/>
                </a:solidFill>
                <a:latin typeface="Source Sans Pro" panose="020B0503030403020204" pitchFamily="34" charset="77"/>
                <a:cs typeface="Source Sans Pro"/>
              </a:rPr>
              <a:t>, </a:t>
            </a:r>
            <a:r>
              <a:rPr lang="en-US" sz="4200" dirty="0" err="1" smtClean="0">
                <a:solidFill>
                  <a:schemeClr val="bg1"/>
                </a:solidFill>
                <a:latin typeface="Source Sans Pro" panose="020B0503030403020204" pitchFamily="34" charset="77"/>
                <a:cs typeface="Source Sans Pro"/>
              </a:rPr>
              <a:t>dieet</a:t>
            </a:r>
            <a:r>
              <a:rPr lang="en-US" sz="4200" dirty="0" smtClean="0">
                <a:solidFill>
                  <a:schemeClr val="bg1"/>
                </a:solidFill>
                <a:latin typeface="Source Sans Pro" panose="020B0503030403020204" pitchFamily="34" charset="77"/>
                <a:cs typeface="Source Sans Pro"/>
              </a:rPr>
              <a:t> </a:t>
            </a:r>
            <a:r>
              <a:rPr lang="en-US" sz="4200" dirty="0" err="1" smtClean="0">
                <a:solidFill>
                  <a:schemeClr val="bg1"/>
                </a:solidFill>
                <a:latin typeface="Source Sans Pro" panose="020B0503030403020204" pitchFamily="34" charset="77"/>
                <a:cs typeface="Source Sans Pro"/>
              </a:rPr>
              <a:t>en</a:t>
            </a:r>
            <a:r>
              <a:rPr lang="en-US" sz="4200" dirty="0" smtClean="0">
                <a:solidFill>
                  <a:schemeClr val="bg1"/>
                </a:solidFill>
                <a:latin typeface="Source Sans Pro" panose="020B0503030403020204" pitchFamily="34" charset="77"/>
                <a:cs typeface="Source Sans Pro"/>
              </a:rPr>
              <a:t> </a:t>
            </a:r>
            <a:r>
              <a:rPr lang="en-US" sz="4200" dirty="0" err="1" smtClean="0">
                <a:solidFill>
                  <a:schemeClr val="bg1"/>
                </a:solidFill>
                <a:latin typeface="Source Sans Pro" panose="020B0503030403020204" pitchFamily="34" charset="77"/>
                <a:cs typeface="Source Sans Pro"/>
              </a:rPr>
              <a:t>gedragsmatige</a:t>
            </a:r>
            <a:r>
              <a:rPr lang="en-US" sz="4200" dirty="0" smtClean="0">
                <a:solidFill>
                  <a:schemeClr val="bg1"/>
                </a:solidFill>
                <a:latin typeface="Source Sans Pro" panose="020B0503030403020204" pitchFamily="34" charset="77"/>
                <a:cs typeface="Source Sans Pro"/>
              </a:rPr>
              <a:t> </a:t>
            </a:r>
            <a:r>
              <a:rPr lang="en-US" sz="4200" dirty="0" err="1" smtClean="0">
                <a:solidFill>
                  <a:schemeClr val="bg1"/>
                </a:solidFill>
                <a:latin typeface="Source Sans Pro" panose="020B0503030403020204" pitchFamily="34" charset="77"/>
                <a:cs typeface="Source Sans Pro"/>
              </a:rPr>
              <a:t>interventies</a:t>
            </a:r>
            <a:r>
              <a:rPr lang="en-US" sz="4200" dirty="0" smtClean="0">
                <a:solidFill>
                  <a:schemeClr val="bg1"/>
                </a:solidFill>
                <a:latin typeface="Source Sans Pro" panose="020B0503030403020204" pitchFamily="34" charset="77"/>
                <a:cs typeface="Source Sans Pro"/>
              </a:rPr>
              <a:t> </a:t>
            </a:r>
            <a:r>
              <a:rPr lang="en-US" sz="4200" dirty="0">
                <a:solidFill>
                  <a:schemeClr val="bg1"/>
                </a:solidFill>
                <a:latin typeface="Source Sans Pro" panose="020B0503030403020204" pitchFamily="34" charset="77"/>
                <a:cs typeface="Source Sans Pro"/>
              </a:rPr>
              <a:t>vs. </a:t>
            </a:r>
            <a:r>
              <a:rPr lang="en-US" sz="4200" dirty="0" err="1" smtClean="0">
                <a:solidFill>
                  <a:schemeClr val="bg1"/>
                </a:solidFill>
                <a:latin typeface="Source Sans Pro" panose="020B0503030403020204" pitchFamily="34" charset="77"/>
                <a:cs typeface="Source Sans Pro"/>
              </a:rPr>
              <a:t>standaard</a:t>
            </a:r>
            <a:r>
              <a:rPr lang="en-US" sz="4200" dirty="0" smtClean="0">
                <a:solidFill>
                  <a:schemeClr val="bg1"/>
                </a:solidFill>
                <a:latin typeface="Source Sans Pro" panose="020B0503030403020204" pitchFamily="34" charset="77"/>
                <a:cs typeface="Source Sans Pro"/>
              </a:rPr>
              <a:t> </a:t>
            </a:r>
            <a:r>
              <a:rPr lang="en-US" sz="4200" dirty="0" err="1" smtClean="0">
                <a:solidFill>
                  <a:schemeClr val="bg1"/>
                </a:solidFill>
                <a:latin typeface="Source Sans Pro" panose="020B0503030403020204" pitchFamily="34" charset="77"/>
                <a:cs typeface="Source Sans Pro"/>
              </a:rPr>
              <a:t>zorg</a:t>
            </a:r>
            <a:r>
              <a:rPr lang="en-US" sz="4200" dirty="0" smtClean="0">
                <a:solidFill>
                  <a:schemeClr val="bg1"/>
                </a:solidFill>
                <a:latin typeface="Source Sans Pro" panose="020B0503030403020204" pitchFamily="34" charset="77"/>
                <a:cs typeface="Source Sans Pro"/>
              </a:rPr>
              <a:t> (</a:t>
            </a:r>
            <a:r>
              <a:rPr lang="en-US" sz="4200" dirty="0" err="1" smtClean="0">
                <a:solidFill>
                  <a:schemeClr val="bg1"/>
                </a:solidFill>
                <a:latin typeface="Source Sans Pro" panose="020B0503030403020204" pitchFamily="34" charset="77"/>
                <a:cs typeface="Source Sans Pro"/>
              </a:rPr>
              <a:t>bijv</a:t>
            </a:r>
            <a:r>
              <a:rPr lang="en-US" sz="4200" dirty="0" smtClean="0">
                <a:solidFill>
                  <a:schemeClr val="bg1"/>
                </a:solidFill>
                <a:latin typeface="Source Sans Pro" panose="020B0503030403020204" pitchFamily="34" charset="77"/>
                <a:cs typeface="Source Sans Pro"/>
              </a:rPr>
              <a:t>. </a:t>
            </a:r>
            <a:r>
              <a:rPr lang="en-US" sz="4200" dirty="0" err="1">
                <a:solidFill>
                  <a:schemeClr val="bg1"/>
                </a:solidFill>
                <a:latin typeface="Source Sans Pro" panose="020B0503030403020204" pitchFamily="34" charset="77"/>
                <a:cs typeface="Source Sans Pro"/>
              </a:rPr>
              <a:t>s</a:t>
            </a:r>
            <a:r>
              <a:rPr lang="en-US" sz="4200" dirty="0" err="1" smtClean="0">
                <a:solidFill>
                  <a:schemeClr val="bg1"/>
                </a:solidFill>
                <a:latin typeface="Source Sans Pro" panose="020B0503030403020204" pitchFamily="34" charset="77"/>
                <a:cs typeface="Source Sans Pro"/>
              </a:rPr>
              <a:t>tandaard</a:t>
            </a:r>
            <a:r>
              <a:rPr lang="en-US" sz="4200" dirty="0" smtClean="0">
                <a:solidFill>
                  <a:schemeClr val="bg1"/>
                </a:solidFill>
                <a:latin typeface="Source Sans Pro" panose="020B0503030403020204" pitchFamily="34" charset="77"/>
                <a:cs typeface="Source Sans Pro"/>
              </a:rPr>
              <a:t> </a:t>
            </a:r>
            <a:r>
              <a:rPr lang="en-US" sz="4200" dirty="0" err="1" smtClean="0">
                <a:solidFill>
                  <a:schemeClr val="bg1"/>
                </a:solidFill>
                <a:latin typeface="Source Sans Pro" panose="020B0503030403020204" pitchFamily="34" charset="77"/>
                <a:cs typeface="Source Sans Pro"/>
              </a:rPr>
              <a:t>lichamelijk</a:t>
            </a:r>
            <a:r>
              <a:rPr lang="en-US" sz="4200" dirty="0" smtClean="0">
                <a:solidFill>
                  <a:schemeClr val="bg1"/>
                </a:solidFill>
                <a:latin typeface="Source Sans Pro" panose="020B0503030403020204" pitchFamily="34" charset="77"/>
                <a:cs typeface="Source Sans Pro"/>
              </a:rPr>
              <a:t> </a:t>
            </a:r>
            <a:r>
              <a:rPr lang="en-US" sz="4200" dirty="0" err="1" smtClean="0">
                <a:solidFill>
                  <a:schemeClr val="bg1"/>
                </a:solidFill>
                <a:latin typeface="Source Sans Pro" panose="020B0503030403020204" pitchFamily="34" charset="77"/>
                <a:cs typeface="Source Sans Pro"/>
              </a:rPr>
              <a:t>onderwijs</a:t>
            </a:r>
            <a:r>
              <a:rPr lang="en-US" sz="4200" dirty="0" smtClean="0">
                <a:solidFill>
                  <a:schemeClr val="bg1"/>
                </a:solidFill>
                <a:latin typeface="Source Sans Pro" panose="020B0503030403020204" pitchFamily="34" charset="77"/>
                <a:cs typeface="Source Sans Pro"/>
              </a:rPr>
              <a:t> curriculum).</a:t>
            </a:r>
            <a:endParaRPr lang="en-US" sz="4200" dirty="0">
              <a:solidFill>
                <a:schemeClr val="bg1"/>
              </a:solidFill>
              <a:latin typeface="Source Sans Pro" panose="020B0503030403020204" pitchFamily="34" charset="77"/>
              <a:cs typeface="Source Sans Pro"/>
            </a:endParaRPr>
          </a:p>
          <a:p>
            <a:pPr algn="l"/>
            <a:endParaRPr lang="it-IT" sz="4200" dirty="0">
              <a:solidFill>
                <a:schemeClr val="bg1"/>
              </a:solidFill>
              <a:latin typeface="Source Sans Pro"/>
              <a:cs typeface="Source Sans Pro"/>
            </a:endParaRPr>
          </a:p>
          <a:p>
            <a:pPr algn="l"/>
            <a:r>
              <a:rPr lang="it-IT" sz="4200" dirty="0">
                <a:solidFill>
                  <a:schemeClr val="bg1"/>
                </a:solidFill>
                <a:latin typeface="Source Sans Pro"/>
                <a:cs typeface="Source Sans Pro"/>
              </a:rPr>
              <a:t>Cochrane </a:t>
            </a:r>
            <a:r>
              <a:rPr lang="it-IT" sz="4200" dirty="0" err="1">
                <a:solidFill>
                  <a:schemeClr val="bg1"/>
                </a:solidFill>
                <a:latin typeface="Source Sans Pro"/>
                <a:cs typeface="Source Sans Pro"/>
              </a:rPr>
              <a:t>Review</a:t>
            </a:r>
            <a:r>
              <a:rPr lang="it-IT" sz="4200" dirty="0">
                <a:solidFill>
                  <a:schemeClr val="bg1"/>
                </a:solidFill>
                <a:latin typeface="Source Sans Pro"/>
                <a:cs typeface="Source Sans Pro"/>
              </a:rPr>
              <a:t> </a:t>
            </a:r>
            <a:r>
              <a:rPr lang="it-IT" sz="4200" dirty="0" smtClean="0">
                <a:solidFill>
                  <a:schemeClr val="bg1"/>
                </a:solidFill>
                <a:latin typeface="Source Sans Pro"/>
                <a:cs typeface="Source Sans Pro"/>
              </a:rPr>
              <a:t>door</a:t>
            </a:r>
            <a:r>
              <a:rPr lang="it-IT" sz="4200" dirty="0" smtClean="0">
                <a:solidFill>
                  <a:schemeClr val="bg1"/>
                </a:solidFill>
                <a:latin typeface="Source Sans Pro"/>
                <a:cs typeface="Source Sans Pro"/>
              </a:rPr>
              <a:t>: </a:t>
            </a:r>
            <a:r>
              <a:rPr lang="it-IT" sz="4200" dirty="0">
                <a:solidFill>
                  <a:schemeClr val="bg1"/>
                </a:solidFill>
                <a:latin typeface="Source Sans Pro"/>
                <a:cs typeface="Source Sans Pro"/>
              </a:rPr>
              <a:t>Cochrane </a:t>
            </a:r>
            <a:r>
              <a:rPr lang="en-US" sz="4200" dirty="0">
                <a:solidFill>
                  <a:schemeClr val="bg1"/>
                </a:solidFill>
                <a:latin typeface="Source Sans Pro"/>
                <a:cs typeface="Source Sans Pro"/>
              </a:rPr>
              <a:t>Developmental, Psychosocial and Learning Problems</a:t>
            </a:r>
          </a:p>
        </p:txBody>
      </p:sp>
      <p:sp>
        <p:nvSpPr>
          <p:cNvPr id="17" name="Date Placeholder 1">
            <a:extLst>
              <a:ext uri="{FF2B5EF4-FFF2-40B4-BE49-F238E27FC236}">
                <a16:creationId xmlns:a16="http://schemas.microsoft.com/office/drawing/2014/main" id="{992BD980-D054-49B8-811C-54CC4728650B}"/>
              </a:ext>
            </a:extLst>
          </p:cNvPr>
          <p:cNvSpPr txBox="1">
            <a:spLocks/>
          </p:cNvSpPr>
          <p:nvPr/>
        </p:nvSpPr>
        <p:spPr>
          <a:xfrm>
            <a:off x="486303" y="13575599"/>
            <a:ext cx="28047031" cy="76676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34440" rtl="0" eaLnBrk="1" latinLnBrk="0" hangingPunct="1">
              <a:defRPr sz="4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34440" algn="l" defTabSz="1234440" rtl="0" eaLnBrk="1" latinLnBrk="0" hangingPunct="1">
              <a:defRPr sz="4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468880" algn="l" defTabSz="1234440" rtl="0" eaLnBrk="1" latinLnBrk="0" hangingPunct="1">
              <a:defRPr sz="4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703320" algn="l" defTabSz="1234440" rtl="0" eaLnBrk="1" latinLnBrk="0" hangingPunct="1">
              <a:defRPr sz="4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937760" algn="l" defTabSz="1234440" rtl="0" eaLnBrk="1" latinLnBrk="0" hangingPunct="1">
              <a:defRPr sz="4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172200" algn="l" defTabSz="1234440" rtl="0" eaLnBrk="1" latinLnBrk="0" hangingPunct="1">
              <a:defRPr sz="4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406640" algn="l" defTabSz="1234440" rtl="0" eaLnBrk="1" latinLnBrk="0" hangingPunct="1">
              <a:defRPr sz="4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1080" algn="l" defTabSz="1234440" rtl="0" eaLnBrk="1" latinLnBrk="0" hangingPunct="1">
              <a:defRPr sz="4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875520" algn="l" defTabSz="1234440" rtl="0" eaLnBrk="1" latinLnBrk="0" hangingPunct="1">
              <a:defRPr sz="4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500" dirty="0">
                <a:solidFill>
                  <a:schemeClr val="bg1"/>
                </a:solidFill>
                <a:latin typeface="Source Sans Pro" panose="020B0503030403020204"/>
              </a:rPr>
              <a:t>rehabilitation.cochrane.org | @</a:t>
            </a:r>
            <a:r>
              <a:rPr lang="en-GB" sz="3500" dirty="0" err="1">
                <a:solidFill>
                  <a:schemeClr val="bg1"/>
                </a:solidFill>
                <a:latin typeface="Source Sans Pro" panose="020B0503030403020204"/>
              </a:rPr>
              <a:t>CochraneRehab</a:t>
            </a:r>
            <a:r>
              <a:rPr lang="en-GB" sz="3500" dirty="0">
                <a:solidFill>
                  <a:schemeClr val="bg1"/>
                </a:solidFill>
                <a:latin typeface="Source Sans Pro" panose="020B0503030403020204"/>
              </a:rPr>
              <a:t> | #</a:t>
            </a:r>
            <a:r>
              <a:rPr lang="en-GB" sz="3500" dirty="0" err="1">
                <a:solidFill>
                  <a:schemeClr val="bg1"/>
                </a:solidFill>
                <a:latin typeface="Source Sans Pro" panose="020B0503030403020204"/>
              </a:rPr>
              <a:t>CochraneEvidence</a:t>
            </a:r>
            <a:r>
              <a:rPr lang="en-GB" sz="3500" dirty="0">
                <a:solidFill>
                  <a:schemeClr val="bg1"/>
                </a:solidFill>
                <a:latin typeface="Source Sans Pro" panose="020B0503030403020204"/>
              </a:rPr>
              <a:t> </a:t>
            </a:r>
            <a:r>
              <a:rPr lang="en-GB" sz="3600" dirty="0">
                <a:solidFill>
                  <a:schemeClr val="bg1"/>
                </a:solidFill>
                <a:latin typeface="Source Sans Pro" panose="020B0503030403020204"/>
              </a:rPr>
              <a:t>http://</a:t>
            </a:r>
            <a:r>
              <a:rPr lang="en-GB" sz="3600" dirty="0" smtClean="0">
                <a:solidFill>
                  <a:schemeClr val="bg1"/>
                </a:solidFill>
                <a:latin typeface="Source Sans Pro" panose="020B0503030403020204"/>
              </a:rPr>
              <a:t>bit.ly/ChildrenObesityRehab | </a:t>
            </a:r>
            <a:r>
              <a:rPr lang="en-GB" sz="3600" dirty="0" err="1" smtClean="0">
                <a:solidFill>
                  <a:schemeClr val="bg1"/>
                </a:solidFill>
                <a:latin typeface="Source Sans Pro" panose="020B0503030403020204"/>
              </a:rPr>
              <a:t>vertaald</a:t>
            </a:r>
            <a:r>
              <a:rPr lang="en-GB" sz="3600" dirty="0" smtClean="0">
                <a:solidFill>
                  <a:schemeClr val="bg1"/>
                </a:solidFill>
                <a:latin typeface="Source Sans Pro" panose="020B0503030403020204"/>
              </a:rPr>
              <a:t> door Cochrane Belgium  </a:t>
            </a:r>
            <a:endParaRPr lang="en-US" sz="3500" dirty="0">
              <a:solidFill>
                <a:schemeClr val="bg1"/>
              </a:solidFill>
              <a:latin typeface="Source Sans Pro" panose="020B0503030403020204"/>
            </a:endParaRPr>
          </a:p>
        </p:txBody>
      </p:sp>
    </p:spTree>
    <p:extLst>
      <p:ext uri="{BB962C8B-B14F-4D97-AF65-F5344CB8AC3E}">
        <p14:creationId xmlns:p14="http://schemas.microsoft.com/office/powerpoint/2010/main" val="593773538"/>
      </p:ext>
    </p:extLst>
  </p:cSld>
  <p:clrMapOvr>
    <a:masterClrMapping/>
  </p:clrMapOvr>
</p:sld>
</file>

<file path=ppt/theme/theme1.xml><?xml version="1.0" encoding="utf-8"?>
<a:theme xmlns:a="http://schemas.openxmlformats.org/drawingml/2006/main" name="Blogshot Final blogshot template_June 2015[2]">
  <a:themeElements>
    <a:clrScheme name="Cochrane blue colour palette">
      <a:dk1>
        <a:srgbClr val="000000"/>
      </a:dk1>
      <a:lt1>
        <a:srgbClr val="FFFFFF"/>
      </a:lt1>
      <a:dk2>
        <a:srgbClr val="002D64"/>
      </a:dk2>
      <a:lt2>
        <a:srgbClr val="008CD2"/>
      </a:lt2>
      <a:accent1>
        <a:srgbClr val="002D64"/>
      </a:accent1>
      <a:accent2>
        <a:srgbClr val="008CD2"/>
      </a:accent2>
      <a:accent3>
        <a:srgbClr val="696969"/>
      </a:accent3>
      <a:accent4>
        <a:srgbClr val="999999"/>
      </a:accent4>
      <a:accent5>
        <a:srgbClr val="CCCCCC"/>
      </a:accent5>
      <a:accent6>
        <a:srgbClr val="E6E6E6"/>
      </a:accent6>
      <a:hlink>
        <a:srgbClr val="002D64"/>
      </a:hlink>
      <a:folHlink>
        <a:srgbClr val="002D6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23417D7B-E525-5A4A-B1A9-F5CA81A19DA5}" vid="{7EB2B286-E2FC-9B42-B42C-F15CB152B0D7}"/>
    </a:ext>
  </a:extLst>
</a:theme>
</file>

<file path=ppt/theme/theme2.xml><?xml version="1.0" encoding="utf-8"?>
<a:theme xmlns:a="http://schemas.openxmlformats.org/drawingml/2006/main" name="Custom Design">
  <a:themeElements>
    <a:clrScheme name="Cochrane blue colour palette">
      <a:dk1>
        <a:srgbClr val="000000"/>
      </a:dk1>
      <a:lt1>
        <a:srgbClr val="FFFFFF"/>
      </a:lt1>
      <a:dk2>
        <a:srgbClr val="002D64"/>
      </a:dk2>
      <a:lt2>
        <a:srgbClr val="008CD2"/>
      </a:lt2>
      <a:accent1>
        <a:srgbClr val="002D64"/>
      </a:accent1>
      <a:accent2>
        <a:srgbClr val="008CD2"/>
      </a:accent2>
      <a:accent3>
        <a:srgbClr val="696969"/>
      </a:accent3>
      <a:accent4>
        <a:srgbClr val="999999"/>
      </a:accent4>
      <a:accent5>
        <a:srgbClr val="CCCCCC"/>
      </a:accent5>
      <a:accent6>
        <a:srgbClr val="E6E6E6"/>
      </a:accent6>
      <a:hlink>
        <a:srgbClr val="002D64"/>
      </a:hlink>
      <a:folHlink>
        <a:srgbClr val="002D6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23417D7B-E525-5A4A-B1A9-F5CA81A19DA5}" vid="{6BE35246-4F61-114A-AEDD-9E703D94BD6C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20FEFC242C844E96CCF27BEBD14073" ma:contentTypeVersion="9" ma:contentTypeDescription="Een nieuw document maken." ma:contentTypeScope="" ma:versionID="fff8589a2a95601d7550dc54051f4a49">
  <xsd:schema xmlns:xsd="http://www.w3.org/2001/XMLSchema" xmlns:xs="http://www.w3.org/2001/XMLSchema" xmlns:p="http://schemas.microsoft.com/office/2006/metadata/properties" xmlns:ns2="64a9bb7f-4922-488e-a180-a0666a55bbca" xmlns:ns3="48d5435d-9344-4350-86dd-f67a31f71b9f" targetNamespace="http://schemas.microsoft.com/office/2006/metadata/properties" ma:root="true" ma:fieldsID="32364c4953a026ea5920cd0d361c815e" ns2:_="" ns3:_="">
    <xsd:import namespace="64a9bb7f-4922-488e-a180-a0666a55bbca"/>
    <xsd:import namespace="48d5435d-9344-4350-86dd-f67a31f71b9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SharingHintHash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a9bb7f-4922-488e-a180-a0666a55bbc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int-hash delen" ma:description="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d5435d-9344-4350-86dd-f67a31f71b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A9A6E10-D38F-481D-8F50-5B737993CEC2}"/>
</file>

<file path=customXml/itemProps2.xml><?xml version="1.0" encoding="utf-8"?>
<ds:datastoreItem xmlns:ds="http://schemas.openxmlformats.org/officeDocument/2006/customXml" ds:itemID="{0C254B96-1472-4CF3-960C-0E716734BD34}"/>
</file>

<file path=customXml/itemProps3.xml><?xml version="1.0" encoding="utf-8"?>
<ds:datastoreItem xmlns:ds="http://schemas.openxmlformats.org/officeDocument/2006/customXml" ds:itemID="{681E4417-B83E-447B-8C7E-480B48DC6EEA}"/>
</file>

<file path=docProps/app.xml><?xml version="1.0" encoding="utf-8"?>
<Properties xmlns="http://schemas.openxmlformats.org/officeDocument/2006/extended-properties" xmlns:vt="http://schemas.openxmlformats.org/officeDocument/2006/docPropsVTypes">
  <Template>Cochrane_cyan_blogshot_template</Template>
  <TotalTime>680</TotalTime>
  <Words>150</Words>
  <Application>Microsoft Office PowerPoint</Application>
  <PresentationFormat>Custom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Source Sans Pro</vt:lpstr>
      <vt:lpstr>Source Sans Pro Semibold</vt:lpstr>
      <vt:lpstr>Blogshot Final blogshot template_June 2015[2]</vt:lpstr>
      <vt:lpstr>Custom Design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subject/>
  <dc:creator>SIOM 2016</dc:creator>
  <cp:keywords/>
  <dc:description/>
  <cp:lastModifiedBy>Trudy Bekkering</cp:lastModifiedBy>
  <cp:revision>61</cp:revision>
  <dcterms:created xsi:type="dcterms:W3CDTF">2017-11-28T12:08:06Z</dcterms:created>
  <dcterms:modified xsi:type="dcterms:W3CDTF">2018-08-20T10:32:09Z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0x0101008C20FEFC242C844E96CCF27BEBD14073</vt:lpwstr>
  </property>
</Properties>
</file>