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56" r:id="rId2"/>
  </p:sldMasterIdLst>
  <p:notesMasterIdLst>
    <p:notesMasterId r:id="rId4"/>
  </p:notesMasterIdLst>
  <p:handoutMasterIdLst>
    <p:handoutMasterId r:id="rId5"/>
  </p:handoutMasterIdLst>
  <p:sldIdLst>
    <p:sldId id="264" r:id="rId3"/>
  </p:sldIdLst>
  <p:sldSz cx="28803600" cy="14401800"/>
  <p:notesSz cx="6858000" cy="9144000"/>
  <p:defaultTextStyle>
    <a:defPPr>
      <a:defRPr lang="en-US"/>
    </a:defPPr>
    <a:lvl1pPr marL="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36">
          <p15:clr>
            <a:srgbClr val="A4A3A4"/>
          </p15:clr>
        </p15:guide>
        <p15:guide id="2" pos="9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143"/>
    <a:srgbClr val="FFFFFF"/>
    <a:srgbClr val="002B62"/>
    <a:srgbClr val="FF0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4" autoAdjust="0"/>
    <p:restoredTop sz="96675" autoAdjust="0"/>
  </p:normalViewPr>
  <p:slideViewPr>
    <p:cSldViewPr snapToGrid="0" snapToObjects="1">
      <p:cViewPr varScale="1">
        <p:scale>
          <a:sx n="38" d="100"/>
          <a:sy n="38" d="100"/>
        </p:scale>
        <p:origin x="139" y="178"/>
      </p:cViewPr>
      <p:guideLst>
        <p:guide orient="horz" pos="4536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ED7A-1CB6-704F-A4C3-FCEFF9F4D80E}" type="datetimeFigureOut">
              <a:rPr lang="en-US" smtClean="0"/>
              <a:t>9/14/2018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3EDDC-2BC7-8347-8DB7-61CF14DB0DEC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2065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B4C02-21AD-814B-95BC-02F8965EA953}" type="datetimeFigureOut">
              <a:rPr lang="en-US" smtClean="0"/>
              <a:t>9/14/2018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F2E13-4EDE-8E46-874C-90517345F1AF}" type="slidenum">
              <a:rPr lang="en-US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97353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12344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24688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37033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493776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617220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40664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64108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875520" algn="l" defTabSz="123444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285" y="342171"/>
            <a:ext cx="28047030" cy="368384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tx2"/>
                </a:solidFill>
                <a:latin typeface="Source Sans Pro"/>
                <a:cs typeface="Source Sans Pro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evidentlycochrane.org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498" y="317498"/>
            <a:ext cx="28126581" cy="13764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5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973654"/>
            <a:ext cx="28803600" cy="3094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284" y="7758478"/>
            <a:ext cx="28047031" cy="5346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284" y="13347700"/>
            <a:ext cx="28047031" cy="7667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>
                <a:solidFill>
                  <a:srgbClr val="008CD2"/>
                </a:solidFill>
                <a:latin typeface="Source Sans Pro Semibold"/>
                <a:cs typeface="Source Sans Pro Semibold"/>
              </a:defRPr>
            </a:lvl1pPr>
          </a:lstStyle>
          <a:p>
            <a:r>
              <a:rPr lang="en-GB"/>
              <a:t>evidentlycochrane.org</a:t>
            </a:r>
            <a:endParaRPr lang="en-US" dirty="0"/>
          </a:p>
        </p:txBody>
      </p:sp>
      <p:pic>
        <p:nvPicPr>
          <p:cNvPr id="10" name="Picture 9" descr="UKBA15 Health award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135" y="5156777"/>
            <a:ext cx="2632105" cy="2632105"/>
          </a:xfrm>
          <a:prstGeom prst="rect">
            <a:avLst/>
          </a:prstGeom>
        </p:spPr>
      </p:pic>
      <p:pic>
        <p:nvPicPr>
          <p:cNvPr id="12" name="Picture 11" descr="EvidentlyCochrane_white_logo_Apr201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15" y="5666960"/>
            <a:ext cx="7680960" cy="1813560"/>
          </a:xfrm>
          <a:prstGeom prst="rect">
            <a:avLst/>
          </a:prstGeom>
        </p:spPr>
      </p:pic>
      <p:pic>
        <p:nvPicPr>
          <p:cNvPr id="13" name="Picture 12" descr="Cochrane_ALLwhite_data _lines_RG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4081" y="4629848"/>
            <a:ext cx="1096364" cy="3779042"/>
          </a:xfrm>
          <a:prstGeom prst="rect">
            <a:avLst/>
          </a:prstGeom>
        </p:spPr>
      </p:pic>
      <p:pic>
        <p:nvPicPr>
          <p:cNvPr id="14" name="Picture 13" descr="Cochrane_UK_white_Logo_RG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218" y="6492968"/>
            <a:ext cx="2904744" cy="98755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43218" y="5517805"/>
            <a:ext cx="32586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dirty="0">
                <a:solidFill>
                  <a:schemeClr val="bg1"/>
                </a:solidFill>
                <a:latin typeface="Source Sans Pro"/>
              </a:rPr>
              <a:t>Supporté par</a:t>
            </a:r>
          </a:p>
        </p:txBody>
      </p:sp>
    </p:spTree>
    <p:extLst>
      <p:ext uri="{BB962C8B-B14F-4D97-AF65-F5344CB8AC3E}">
        <p14:creationId xmlns:p14="http://schemas.microsoft.com/office/powerpoint/2010/main" val="9803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2"/>
          </a:solidFill>
          <a:latin typeface="Source Sans Pro"/>
          <a:ea typeface="+mn-ea"/>
          <a:cs typeface="Source Sans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C8CCA8-B142-409F-90F0-F1C796F5CFDA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200" y="1025"/>
            <a:ext cx="6530400" cy="14401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2628900"/>
            <a:ext cx="22153902" cy="11772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62488" y="972658"/>
            <a:ext cx="126786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200" b="1" dirty="0">
                <a:solidFill>
                  <a:schemeClr val="tx2"/>
                </a:solidFill>
                <a:latin typeface="Source Sans Pro Semibold" charset="0"/>
              </a:rPr>
              <a:t>Acuponcture après un </a:t>
            </a:r>
            <a:r>
              <a:rPr lang="fr-FR" sz="5200" b="1" dirty="0">
                <a:solidFill>
                  <a:schemeClr val="tx2"/>
                </a:solidFill>
                <a:latin typeface="Source Sans Pro Semibold" charset="0"/>
              </a:rPr>
              <a:t>accident vasculaire cérébral (AVC) </a:t>
            </a:r>
            <a:r>
              <a:rPr lang="fr-BE" sz="5200" b="1" dirty="0">
                <a:solidFill>
                  <a:schemeClr val="tx2"/>
                </a:solidFill>
                <a:latin typeface="Source Sans Pro Semibold" charset="0"/>
              </a:rPr>
              <a:t>aigu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E7DAC43-277E-440B-AD4E-EB817DE15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03" y="601114"/>
            <a:ext cx="6325314" cy="1635641"/>
          </a:xfrm>
          <a:prstGeom prst="rect">
            <a:avLst/>
          </a:prstGeom>
        </p:spPr>
      </p:pic>
      <p:pic>
        <p:nvPicPr>
          <p:cNvPr id="27" name="Picture 1" descr="icons.png">
            <a:extLst>
              <a:ext uri="{FF2B5EF4-FFF2-40B4-BE49-F238E27FC236}">
                <a16:creationId xmlns:a16="http://schemas.microsoft.com/office/drawing/2014/main" id="{85D78EC0-04B8-4378-9E2F-924789C84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2" t="82084" r="52938"/>
          <a:stretch/>
        </p:blipFill>
        <p:spPr>
          <a:xfrm flipV="1">
            <a:off x="910004" y="3880306"/>
            <a:ext cx="1615457" cy="1410866"/>
          </a:xfrm>
          <a:prstGeom prst="rect">
            <a:avLst/>
          </a:prstGeom>
        </p:spPr>
      </p:pic>
      <p:pic>
        <p:nvPicPr>
          <p:cNvPr id="28" name="Picture 15" descr="icons.png">
            <a:extLst>
              <a:ext uri="{FF2B5EF4-FFF2-40B4-BE49-F238E27FC236}">
                <a16:creationId xmlns:a16="http://schemas.microsoft.com/office/drawing/2014/main" id="{1FA27581-A11E-4F95-9F43-EDB716A905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20" t="54232" r="-1572" b="25327"/>
          <a:stretch/>
        </p:blipFill>
        <p:spPr>
          <a:xfrm>
            <a:off x="761075" y="8796664"/>
            <a:ext cx="1764386" cy="162740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188F22B-0207-44F3-B510-1F83F131DD76}"/>
              </a:ext>
            </a:extLst>
          </p:cNvPr>
          <p:cNvSpPr txBox="1">
            <a:spLocks/>
          </p:cNvSpPr>
          <p:nvPr/>
        </p:nvSpPr>
        <p:spPr>
          <a:xfrm>
            <a:off x="3136917" y="3650137"/>
            <a:ext cx="16029686" cy="91617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Après un accident vasculaire cérébral aigu, il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n'est pas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certain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que l'acuponcture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réduise le risque de décès et de dépendance ni améliore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le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déficit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neurologique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ou la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fonction</a:t>
            </a:r>
            <a:r>
              <a:rPr lang="fr-BE" dirty="0"/>
              <a:t> </a:t>
            </a:r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motrice du patient. </a:t>
            </a:r>
            <a:r>
              <a:rPr lang="fr-BE" sz="4900" dirty="0">
                <a:solidFill>
                  <a:srgbClr val="032F62"/>
                </a:solidFill>
                <a:latin typeface="Source Sans Pro" panose="020B0503030403020204" pitchFamily="34" charset="77"/>
              </a:rPr>
              <a:t>Il existe des doutes quant aux effets indésirables possibles de ce type de traitement. </a:t>
            </a:r>
          </a:p>
          <a:p>
            <a:pPr algn="l"/>
            <a:r>
              <a:rPr lang="fr-BE" sz="4900" b="1" dirty="0">
                <a:solidFill>
                  <a:srgbClr val="FF1143"/>
                </a:solidFill>
                <a:latin typeface="Source Sans Pro" panose="020B0503030403020204" pitchFamily="34" charset="77"/>
              </a:rPr>
              <a:t>Manque de preuve </a:t>
            </a:r>
          </a:p>
          <a:p>
            <a:pPr algn="l"/>
            <a:endParaRPr lang="fr-BE" sz="4900" dirty="0">
              <a:solidFill>
                <a:schemeClr val="tx2"/>
              </a:solidFill>
              <a:latin typeface="Source Sans Pro" panose="020B0503030403020204" pitchFamily="34" charset="77"/>
              <a:cs typeface="Source Sans Pro"/>
            </a:endParaRPr>
          </a:p>
          <a:p>
            <a:pPr algn="l"/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Revue Cochrane; 33 études portant sur 3946 adultes en post-AVC ischémique ou hémorragique aigu, comparant l'acuponcture à tous les groupes témoins (simulés et ouverts).</a:t>
            </a:r>
          </a:p>
          <a:p>
            <a:pPr algn="l"/>
            <a:endParaRPr lang="fr-BE" sz="4900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algn="l"/>
            <a:r>
              <a:rPr lang="fr-BE" sz="4900" dirty="0">
                <a:solidFill>
                  <a:schemeClr val="tx2"/>
                </a:solidFill>
                <a:latin typeface="Source Sans Pro" panose="020B0503030403020204" pitchFamily="34" charset="77"/>
              </a:rPr>
              <a:t>Revue </a:t>
            </a:r>
            <a:r>
              <a:rPr lang="fr-BE" sz="4900" dirty="0">
                <a:solidFill>
                  <a:schemeClr val="tx2"/>
                </a:solidFill>
                <a:latin typeface="Source Sans Pro"/>
              </a:rPr>
              <a:t>Cochrane par : Cochrane Stroke Group</a:t>
            </a:r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992BD980-D054-49B8-811C-54CC4728650B}"/>
              </a:ext>
            </a:extLst>
          </p:cNvPr>
          <p:cNvSpPr txBox="1">
            <a:spLocks/>
          </p:cNvSpPr>
          <p:nvPr/>
        </p:nvSpPr>
        <p:spPr>
          <a:xfrm>
            <a:off x="486303" y="13575599"/>
            <a:ext cx="28047031" cy="7667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344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688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033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3776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7220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0664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108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875520" algn="l" defTabSz="1234440" rtl="0" eaLnBrk="1" latinLnBrk="0" hangingPunct="1">
              <a:defRPr sz="4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3500" dirty="0">
                <a:solidFill>
                  <a:schemeClr val="tx2"/>
                </a:solidFill>
                <a:latin typeface="Source Sans Pro" panose="020B0503030403020204"/>
              </a:rPr>
              <a:t>rehabilitation.cochrane.org | @CochraneRehab | #CochraneEvidence http://</a:t>
            </a:r>
            <a:r>
              <a:rPr lang="fr-BE" sz="3500" dirty="0">
                <a:solidFill>
                  <a:schemeClr val="tx2"/>
                </a:solidFill>
                <a:latin typeface="Source Sans Pro" panose="020B0503030403020204"/>
              </a:rPr>
              <a:t>bit.ly/RehabCD003317 | Traduit par Cochrane Belgique </a:t>
            </a:r>
            <a:endParaRPr lang="fr-BE" sz="3500" dirty="0">
              <a:solidFill>
                <a:schemeClr val="tx2"/>
              </a:solidFill>
              <a:highlight>
                <a:srgbClr val="FFFF00"/>
              </a:highlight>
              <a:latin typeface="Source Sans Pro" panose="020B0503030403020204"/>
            </a:endParaRPr>
          </a:p>
        </p:txBody>
      </p:sp>
      <p:pic>
        <p:nvPicPr>
          <p:cNvPr id="13" name="Picture 3" descr="Cochrane_ALLcyan_data _lines_RGB.png">
            <a:extLst>
              <a:ext uri="{FF2B5EF4-FFF2-40B4-BE49-F238E27FC236}">
                <a16:creationId xmlns:a16="http://schemas.microsoft.com/office/drawing/2014/main" id="{D3EB6DF2-F9F1-4B2B-8A87-DA19D171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901" y="0"/>
            <a:ext cx="4183705" cy="144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3538"/>
      </p:ext>
    </p:extLst>
  </p:cSld>
  <p:clrMapOvr>
    <a:masterClrMapping/>
  </p:clrMapOvr>
</p:sld>
</file>

<file path=ppt/theme/theme1.xml><?xml version="1.0" encoding="utf-8"?>
<a:theme xmlns:a="http://schemas.openxmlformats.org/drawingml/2006/main" name="Blogshot Final blogshot template_June 2015[2]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7EB2B286-E2FC-9B42-B42C-F15CB152B0D7}"/>
    </a:ext>
  </a:extLst>
</a:theme>
</file>

<file path=ppt/theme/theme2.xml><?xml version="1.0" encoding="utf-8"?>
<a:theme xmlns:a="http://schemas.openxmlformats.org/drawingml/2006/main" name="Custom Design">
  <a:themeElements>
    <a:clrScheme name="Cochrane blue colour palette">
      <a:dk1>
        <a:srgbClr val="000000"/>
      </a:dk1>
      <a:lt1>
        <a:srgbClr val="FFFFFF"/>
      </a:lt1>
      <a:dk2>
        <a:srgbClr val="002D64"/>
      </a:dk2>
      <a:lt2>
        <a:srgbClr val="008CD2"/>
      </a:lt2>
      <a:accent1>
        <a:srgbClr val="002D64"/>
      </a:accent1>
      <a:accent2>
        <a:srgbClr val="008CD2"/>
      </a:accent2>
      <a:accent3>
        <a:srgbClr val="696969"/>
      </a:accent3>
      <a:accent4>
        <a:srgbClr val="999999"/>
      </a:accent4>
      <a:accent5>
        <a:srgbClr val="CCCCCC"/>
      </a:accent5>
      <a:accent6>
        <a:srgbClr val="E6E6E6"/>
      </a:accent6>
      <a:hlink>
        <a:srgbClr val="002D64"/>
      </a:hlink>
      <a:folHlink>
        <a:srgbClr val="002D6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23417D7B-E525-5A4A-B1A9-F5CA81A19DA5}" vid="{6BE35246-4F61-114A-AEDD-9E703D94BD6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20FEFC242C844E96CCF27BEBD14073" ma:contentTypeVersion="9" ma:contentTypeDescription="Een nieuw document maken." ma:contentTypeScope="" ma:versionID="fff8589a2a95601d7550dc54051f4a49">
  <xsd:schema xmlns:xsd="http://www.w3.org/2001/XMLSchema" xmlns:xs="http://www.w3.org/2001/XMLSchema" xmlns:p="http://schemas.microsoft.com/office/2006/metadata/properties" xmlns:ns2="64a9bb7f-4922-488e-a180-a0666a55bbca" xmlns:ns3="48d5435d-9344-4350-86dd-f67a31f71b9f" targetNamespace="http://schemas.microsoft.com/office/2006/metadata/properties" ma:root="true" ma:fieldsID="32364c4953a026ea5920cd0d361c815e" ns2:_="" ns3:_="">
    <xsd:import namespace="64a9bb7f-4922-488e-a180-a0666a55bbca"/>
    <xsd:import namespace="48d5435d-9344-4350-86dd-f67a31f71b9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9bb7f-4922-488e-a180-a0666a55bb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d5435d-9344-4350-86dd-f67a31f71b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BA590C-E07E-46FE-910C-B31DEA09B995}"/>
</file>

<file path=customXml/itemProps2.xml><?xml version="1.0" encoding="utf-8"?>
<ds:datastoreItem xmlns:ds="http://schemas.openxmlformats.org/officeDocument/2006/customXml" ds:itemID="{836BB9D4-CB9F-4C78-9E80-044B99C31C4C}"/>
</file>

<file path=customXml/itemProps3.xml><?xml version="1.0" encoding="utf-8"?>
<ds:datastoreItem xmlns:ds="http://schemas.openxmlformats.org/officeDocument/2006/customXml" ds:itemID="{22D85A8D-DBD1-40C5-95AC-91A4CA2957F3}"/>
</file>

<file path=docProps/app.xml><?xml version="1.0" encoding="utf-8"?>
<Properties xmlns="http://schemas.openxmlformats.org/officeDocument/2006/extended-properties" xmlns:vt="http://schemas.openxmlformats.org/officeDocument/2006/docPropsVTypes">
  <Template>Cochrane_cyan_blogshot_template</Template>
  <TotalTime>3</TotalTime>
  <Words>111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Source Sans Pro</vt:lpstr>
      <vt:lpstr>Source Sans Pro Semibold</vt:lpstr>
      <vt:lpstr>Blogshot Final blogshot template_June 2015[2]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SIOM 2016</dc:creator>
  <cp:keywords/>
  <dc:description/>
  <cp:lastModifiedBy>Trudy Bekkering</cp:lastModifiedBy>
  <cp:revision>71</cp:revision>
  <dcterms:created xsi:type="dcterms:W3CDTF">2017-11-28T12:08:06Z</dcterms:created>
  <dcterms:modified xsi:type="dcterms:W3CDTF">2018-09-14T12:00:33Z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0x0101008C20FEFC242C844E96CCF27BEBD14073</vt:lpwstr>
  </property>
</Properties>
</file>