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43"/>
    <a:srgbClr val="FFFFFF"/>
    <a:srgbClr val="002B62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4" autoAdjust="0"/>
    <p:restoredTop sz="96675" autoAdjust="0"/>
  </p:normalViewPr>
  <p:slideViewPr>
    <p:cSldViewPr snapToGrid="0" snapToObjects="1">
      <p:cViewPr varScale="1">
        <p:scale>
          <a:sx n="38" d="100"/>
          <a:sy n="38" d="100"/>
        </p:scale>
        <p:origin x="139" y="178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C8CCA8-B142-409F-90F0-F1C796F5CFDA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200" y="1025"/>
            <a:ext cx="6530400" cy="1440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62488" y="972658"/>
            <a:ext cx="1267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Acupunctuur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na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een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acute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beroerte</a:t>
            </a:r>
            <a:endParaRPr lang="en-US" sz="52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654083" y="5006815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686266" y="9610366"/>
            <a:ext cx="1764386" cy="1627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88F22B-0207-44F3-B510-1F83F131DD76}"/>
              </a:ext>
            </a:extLst>
          </p:cNvPr>
          <p:cNvSpPr txBox="1">
            <a:spLocks/>
          </p:cNvSpPr>
          <p:nvPr/>
        </p:nvSpPr>
        <p:spPr>
          <a:xfrm>
            <a:off x="3136917" y="3650137"/>
            <a:ext cx="15364443" cy="91617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Het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is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onzeker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of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acupunctuur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, in de acute fase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na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een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beroerte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,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het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risico op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overlijden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of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afhankelijkheid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vermindert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of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dat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het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neurologische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beperkingen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of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motorische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functies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verbetert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.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Er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is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onzekerheid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over de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mogelijke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neveneffecten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van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deze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 </a:t>
            </a:r>
            <a:r>
              <a:rPr lang="it-IT" sz="4900" dirty="0" err="1" smtClean="0">
                <a:solidFill>
                  <a:schemeClr val="tx2"/>
                </a:solidFill>
                <a:latin typeface="Source Sans Pro" panose="020B0503030403020204" pitchFamily="34" charset="77"/>
              </a:rPr>
              <a:t>behandelingen</a:t>
            </a:r>
            <a:r>
              <a:rPr lang="it-IT" sz="4900" dirty="0" smtClean="0">
                <a:solidFill>
                  <a:schemeClr val="tx2"/>
                </a:solidFill>
                <a:latin typeface="Source Sans Pro" panose="020B0503030403020204" pitchFamily="34" charset="77"/>
              </a:rPr>
              <a:t>.</a:t>
            </a:r>
            <a:r>
              <a:rPr lang="en-GB" sz="49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endParaRPr lang="en-GB" sz="49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en-GB" sz="4900" b="1" dirty="0" smtClean="0">
                <a:solidFill>
                  <a:srgbClr val="FF1143"/>
                </a:solidFill>
                <a:latin typeface="Source Sans Pro" panose="020B0503030403020204" pitchFamily="34" charset="77"/>
                <a:cs typeface="Source Sans Pro"/>
              </a:rPr>
              <a:t>GEBREK AAN BEWIJS </a:t>
            </a:r>
            <a:endParaRPr lang="en-GB" sz="4900" b="1" dirty="0">
              <a:solidFill>
                <a:srgbClr val="FF1143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en-US" sz="4900" dirty="0">
              <a:solidFill>
                <a:schemeClr val="tx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en-US" sz="4900" dirty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Cochrane Review; 33 studies 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met </a:t>
            </a:r>
            <a:r>
              <a:rPr lang="en-US" sz="4900" dirty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3946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volwassenen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na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een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acuut</a:t>
            </a:r>
            <a:endParaRPr lang="en-US" sz="4900" dirty="0">
              <a:solidFill>
                <a:schemeClr val="tx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herseninfarct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 of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hersenbloeding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,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vergelijken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acupunctuur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 vs</a:t>
            </a:r>
            <a:r>
              <a:rPr lang="en-US" sz="4900" dirty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.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elke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controle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900" dirty="0" err="1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behandeling</a:t>
            </a:r>
            <a:r>
              <a:rPr lang="en-US" sz="4900" dirty="0" smtClean="0">
                <a:solidFill>
                  <a:schemeClr val="tx2"/>
                </a:solidFill>
                <a:latin typeface="Source Sans Pro" panose="020B0503030403020204" pitchFamily="34" charset="77"/>
                <a:cs typeface="Source Sans Pro"/>
              </a:rPr>
              <a:t>.</a:t>
            </a:r>
            <a:endParaRPr lang="en-US" sz="4900" dirty="0">
              <a:solidFill>
                <a:schemeClr val="tx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it-IT" sz="4900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pPr algn="l"/>
            <a:r>
              <a:rPr lang="it-IT" sz="4900" dirty="0">
                <a:solidFill>
                  <a:schemeClr val="tx2"/>
                </a:solidFill>
                <a:latin typeface="Source Sans Pro"/>
                <a:cs typeface="Source Sans Pro"/>
              </a:rPr>
              <a:t>Cochrane </a:t>
            </a:r>
            <a:r>
              <a:rPr lang="it-IT" sz="4900" dirty="0" err="1">
                <a:solidFill>
                  <a:schemeClr val="tx2"/>
                </a:solidFill>
                <a:latin typeface="Source Sans Pro"/>
                <a:cs typeface="Source Sans Pro"/>
              </a:rPr>
              <a:t>Review</a:t>
            </a:r>
            <a:r>
              <a:rPr lang="it-IT" sz="4900" dirty="0">
                <a:solidFill>
                  <a:schemeClr val="tx2"/>
                </a:solidFill>
                <a:latin typeface="Source Sans Pro"/>
                <a:cs typeface="Source Sans Pro"/>
              </a:rPr>
              <a:t> </a:t>
            </a:r>
            <a:r>
              <a:rPr lang="it-IT" sz="4900" dirty="0" smtClean="0">
                <a:solidFill>
                  <a:schemeClr val="tx2"/>
                </a:solidFill>
                <a:latin typeface="Source Sans Pro"/>
                <a:cs typeface="Source Sans Pro"/>
              </a:rPr>
              <a:t>door: </a:t>
            </a:r>
            <a:r>
              <a:rPr lang="en-US" sz="4900" dirty="0">
                <a:solidFill>
                  <a:schemeClr val="tx2"/>
                </a:solidFill>
                <a:latin typeface="Source Sans Pro"/>
                <a:cs typeface="Source Sans Pro"/>
              </a:rPr>
              <a:t>Cochrane Stroke Group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92BD980-D054-49B8-811C-54CC4728650B}"/>
              </a:ext>
            </a:extLst>
          </p:cNvPr>
          <p:cNvSpPr txBox="1">
            <a:spLocks/>
          </p:cNvSpPr>
          <p:nvPr/>
        </p:nvSpPr>
        <p:spPr>
          <a:xfrm>
            <a:off x="486303" y="1357559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rehabilitation.cochrane.org | @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CochraneRehab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| #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CochraneEvidence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http://bit.ly/RehabCD003317  | 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Vertaald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GB" sz="3500" dirty="0" smtClean="0">
                <a:solidFill>
                  <a:schemeClr val="tx2"/>
                </a:solidFill>
                <a:latin typeface="Source Sans Pro" panose="020B0503030403020204"/>
              </a:rPr>
              <a:t>door Cochrane Belgium</a:t>
            </a:r>
            <a:endParaRPr lang="en-US" sz="3500" dirty="0">
              <a:solidFill>
                <a:schemeClr val="tx2"/>
              </a:solidFill>
              <a:highlight>
                <a:srgbClr val="FFFF00"/>
              </a:highlight>
              <a:latin typeface="Source Sans Pro" panose="020B0503030403020204"/>
            </a:endParaRPr>
          </a:p>
        </p:txBody>
      </p:sp>
      <p:pic>
        <p:nvPicPr>
          <p:cNvPr id="13" name="Picture 3" descr="Cochrane_ALLcyan_data _lines_RGB.png">
            <a:extLst>
              <a:ext uri="{FF2B5EF4-FFF2-40B4-BE49-F238E27FC236}">
                <a16:creationId xmlns:a16="http://schemas.microsoft.com/office/drawing/2014/main" id="{D3EB6DF2-F9F1-4B2B-8A87-DA19D171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01" y="0"/>
            <a:ext cx="4183705" cy="14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25C4A0-EE77-483B-992E-4859730FC0E6}"/>
</file>

<file path=customXml/itemProps2.xml><?xml version="1.0" encoding="utf-8"?>
<ds:datastoreItem xmlns:ds="http://schemas.openxmlformats.org/officeDocument/2006/customXml" ds:itemID="{9156D553-94EF-4BE1-B1E9-561FFCF35845}"/>
</file>

<file path=customXml/itemProps3.xml><?xml version="1.0" encoding="utf-8"?>
<ds:datastoreItem xmlns:ds="http://schemas.openxmlformats.org/officeDocument/2006/customXml" ds:itemID="{DA097B50-FD70-4C49-9C8B-C4E082E38714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726</TotalTime>
  <Words>95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SIOM 2016</dc:creator>
  <cp:keywords/>
  <dc:description/>
  <cp:lastModifiedBy>Trudy Bekkering</cp:lastModifiedBy>
  <cp:revision>70</cp:revision>
  <dcterms:created xsi:type="dcterms:W3CDTF">2017-11-28T12:08:06Z</dcterms:created>
  <dcterms:modified xsi:type="dcterms:W3CDTF">2018-09-11T15:09:28Z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