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2" r:id="rId5"/>
  </p:sldMasterIdLst>
  <p:notesMasterIdLst>
    <p:notesMasterId r:id="rId121"/>
  </p:notesMasterIdLst>
  <p:handoutMasterIdLst>
    <p:handoutMasterId r:id="rId122"/>
  </p:handoutMasterIdLst>
  <p:sldIdLst>
    <p:sldId id="278" r:id="rId6"/>
    <p:sldId id="277" r:id="rId7"/>
    <p:sldId id="263" r:id="rId8"/>
    <p:sldId id="314" r:id="rId9"/>
    <p:sldId id="313" r:id="rId10"/>
    <p:sldId id="280" r:id="rId11"/>
    <p:sldId id="306" r:id="rId12"/>
    <p:sldId id="317" r:id="rId13"/>
    <p:sldId id="281" r:id="rId14"/>
    <p:sldId id="282" r:id="rId15"/>
    <p:sldId id="283" r:id="rId16"/>
    <p:sldId id="262" r:id="rId17"/>
    <p:sldId id="257" r:id="rId18"/>
    <p:sldId id="258" r:id="rId19"/>
    <p:sldId id="284" r:id="rId20"/>
    <p:sldId id="273" r:id="rId21"/>
    <p:sldId id="286" r:id="rId22"/>
    <p:sldId id="285" r:id="rId23"/>
    <p:sldId id="287" r:id="rId24"/>
    <p:sldId id="259" r:id="rId25"/>
    <p:sldId id="261" r:id="rId26"/>
    <p:sldId id="288" r:id="rId27"/>
    <p:sldId id="318" r:id="rId28"/>
    <p:sldId id="405" r:id="rId29"/>
    <p:sldId id="406" r:id="rId30"/>
    <p:sldId id="312" r:id="rId31"/>
    <p:sldId id="315" r:id="rId32"/>
    <p:sldId id="408" r:id="rId33"/>
    <p:sldId id="409" r:id="rId34"/>
    <p:sldId id="329" r:id="rId35"/>
    <p:sldId id="410" r:id="rId36"/>
    <p:sldId id="411" r:id="rId37"/>
    <p:sldId id="319" r:id="rId38"/>
    <p:sldId id="320" r:id="rId39"/>
    <p:sldId id="321" r:id="rId40"/>
    <p:sldId id="330" r:id="rId41"/>
    <p:sldId id="331" r:id="rId42"/>
    <p:sldId id="332" r:id="rId43"/>
    <p:sldId id="322" r:id="rId44"/>
    <p:sldId id="323" r:id="rId45"/>
    <p:sldId id="325" r:id="rId46"/>
    <p:sldId id="333" r:id="rId47"/>
    <p:sldId id="334" r:id="rId48"/>
    <p:sldId id="335" r:id="rId49"/>
    <p:sldId id="344" r:id="rId50"/>
    <p:sldId id="336" r:id="rId51"/>
    <p:sldId id="358" r:id="rId52"/>
    <p:sldId id="345" r:id="rId53"/>
    <p:sldId id="350" r:id="rId54"/>
    <p:sldId id="348" r:id="rId55"/>
    <p:sldId id="356" r:id="rId56"/>
    <p:sldId id="351" r:id="rId57"/>
    <p:sldId id="352" r:id="rId58"/>
    <p:sldId id="353" r:id="rId59"/>
    <p:sldId id="354" r:id="rId60"/>
    <p:sldId id="357" r:id="rId61"/>
    <p:sldId id="359" r:id="rId62"/>
    <p:sldId id="346" r:id="rId63"/>
    <p:sldId id="347" r:id="rId64"/>
    <p:sldId id="337" r:id="rId65"/>
    <p:sldId id="365" r:id="rId66"/>
    <p:sldId id="361" r:id="rId67"/>
    <p:sldId id="362" r:id="rId68"/>
    <p:sldId id="368" r:id="rId69"/>
    <p:sldId id="363" r:id="rId70"/>
    <p:sldId id="364" r:id="rId71"/>
    <p:sldId id="404" r:id="rId72"/>
    <p:sldId id="369" r:id="rId73"/>
    <p:sldId id="412" r:id="rId74"/>
    <p:sldId id="373" r:id="rId75"/>
    <p:sldId id="371" r:id="rId76"/>
    <p:sldId id="366" r:id="rId77"/>
    <p:sldId id="367" r:id="rId78"/>
    <p:sldId id="374" r:id="rId79"/>
    <p:sldId id="370" r:id="rId80"/>
    <p:sldId id="375" r:id="rId81"/>
    <p:sldId id="376" r:id="rId82"/>
    <p:sldId id="377" r:id="rId83"/>
    <p:sldId id="378" r:id="rId84"/>
    <p:sldId id="379" r:id="rId85"/>
    <p:sldId id="380" r:id="rId86"/>
    <p:sldId id="381" r:id="rId87"/>
    <p:sldId id="383" r:id="rId88"/>
    <p:sldId id="382" r:id="rId89"/>
    <p:sldId id="384" r:id="rId90"/>
    <p:sldId id="385" r:id="rId91"/>
    <p:sldId id="386" r:id="rId92"/>
    <p:sldId id="387" r:id="rId93"/>
    <p:sldId id="388" r:id="rId94"/>
    <p:sldId id="394" r:id="rId95"/>
    <p:sldId id="389" r:id="rId96"/>
    <p:sldId id="390" r:id="rId97"/>
    <p:sldId id="391" r:id="rId98"/>
    <p:sldId id="392" r:id="rId99"/>
    <p:sldId id="341" r:id="rId100"/>
    <p:sldId id="360" r:id="rId101"/>
    <p:sldId id="393" r:id="rId102"/>
    <p:sldId id="342" r:id="rId103"/>
    <p:sldId id="343" r:id="rId104"/>
    <p:sldId id="395" r:id="rId105"/>
    <p:sldId id="338" r:id="rId106"/>
    <p:sldId id="326" r:id="rId107"/>
    <p:sldId id="397" r:id="rId108"/>
    <p:sldId id="396" r:id="rId109"/>
    <p:sldId id="398" r:id="rId110"/>
    <p:sldId id="399" r:id="rId111"/>
    <p:sldId id="400" r:id="rId112"/>
    <p:sldId id="339" r:id="rId113"/>
    <p:sldId id="401" r:id="rId114"/>
    <p:sldId id="413" r:id="rId115"/>
    <p:sldId id="414" r:id="rId116"/>
    <p:sldId id="403" r:id="rId117"/>
    <p:sldId id="415" r:id="rId118"/>
    <p:sldId id="416" r:id="rId119"/>
    <p:sldId id="268" r:id="rId12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E00"/>
    <a:srgbClr val="657F00"/>
    <a:srgbClr val="912D2D"/>
    <a:srgbClr val="373736"/>
    <a:srgbClr val="646464"/>
    <a:srgbClr val="FFFF00"/>
    <a:srgbClr val="717171"/>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A1B152-2D03-4CE2-B942-4C5436D78E9B}" v="303" dt="2023-10-09T09:42:33.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394" autoAdjust="0"/>
  </p:normalViewPr>
  <p:slideViewPr>
    <p:cSldViewPr snapToGrid="0" showGuides="1">
      <p:cViewPr varScale="1">
        <p:scale>
          <a:sx n="82" d="100"/>
          <a:sy n="82" d="100"/>
        </p:scale>
        <p:origin x="1502" y="72"/>
      </p:cViewPr>
      <p:guideLst>
        <p:guide orient="horz" pos="2160"/>
        <p:guide pos="2880"/>
        <p:guide pos="5581"/>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178" d="100"/>
          <a:sy n="178" d="100"/>
        </p:scale>
        <p:origin x="-577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3C6916-2615-40C6-8AFA-77AF2417BC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7AFC33-4A57-475E-BA6F-23C94559AFBF}">
      <dgm:prSet/>
      <dgm:spPr/>
      <dgm:t>
        <a:bodyPr/>
        <a:lstStyle/>
        <a:p>
          <a:r>
            <a:rPr lang="en-US" dirty="0"/>
            <a:t>Je </a:t>
          </a:r>
          <a:r>
            <a:rPr lang="en-US" dirty="0" err="1"/>
            <a:t>zoekt</a:t>
          </a:r>
          <a:r>
            <a:rPr lang="en-US" dirty="0"/>
            <a:t> </a:t>
          </a:r>
          <a:r>
            <a:rPr lang="en-US" dirty="0" err="1"/>
            <a:t>zelf</a:t>
          </a:r>
          <a:r>
            <a:rPr lang="en-US" dirty="0"/>
            <a:t> </a:t>
          </a:r>
          <a:r>
            <a:rPr lang="en-US" dirty="0" err="1"/>
            <a:t>naar</a:t>
          </a:r>
          <a:r>
            <a:rPr lang="en-US" dirty="0"/>
            <a:t> </a:t>
          </a:r>
          <a:r>
            <a:rPr lang="en-US" dirty="0" err="1"/>
            <a:t>hulpverlening</a:t>
          </a:r>
          <a:endParaRPr lang="en-US" dirty="0"/>
        </a:p>
      </dgm:t>
    </dgm:pt>
    <dgm:pt modelId="{49A389AE-BE5B-4B43-B2A0-44B5456AE246}" type="parTrans" cxnId="{3C546503-017B-45D2-B7C1-A6889F8C0EDE}">
      <dgm:prSet/>
      <dgm:spPr/>
      <dgm:t>
        <a:bodyPr/>
        <a:lstStyle/>
        <a:p>
          <a:endParaRPr lang="nl-BE"/>
        </a:p>
      </dgm:t>
    </dgm:pt>
    <dgm:pt modelId="{C9E00121-07FB-4BE6-B4AB-BF14130809BA}" type="sibTrans" cxnId="{3C546503-017B-45D2-B7C1-A6889F8C0EDE}">
      <dgm:prSet/>
      <dgm:spPr/>
      <dgm:t>
        <a:bodyPr/>
        <a:lstStyle/>
        <a:p>
          <a:endParaRPr lang="nl-BE"/>
        </a:p>
      </dgm:t>
    </dgm:pt>
    <dgm:pt modelId="{B08BE79A-9EEE-451C-A229-E0A7600BD0F4}">
      <dgm:prSet/>
      <dgm:spPr/>
      <dgm:t>
        <a:bodyPr/>
        <a:lstStyle/>
        <a:p>
          <a:r>
            <a:rPr lang="en-US" dirty="0"/>
            <a:t>Je </a:t>
          </a:r>
          <a:r>
            <a:rPr lang="en-US" dirty="0" err="1"/>
            <a:t>verwijst</a:t>
          </a:r>
          <a:r>
            <a:rPr lang="en-US" dirty="0"/>
            <a:t> </a:t>
          </a:r>
          <a:r>
            <a:rPr lang="en-US" dirty="0" err="1"/>
            <a:t>iemand</a:t>
          </a:r>
          <a:r>
            <a:rPr lang="en-US" dirty="0"/>
            <a:t> door</a:t>
          </a:r>
        </a:p>
      </dgm:t>
    </dgm:pt>
    <dgm:pt modelId="{DB4AF008-E295-43E3-9147-1B9E2EC6DEA9}" type="parTrans" cxnId="{29DAEF68-51F0-426B-B23D-7FCE2BDDCB8F}">
      <dgm:prSet/>
      <dgm:spPr/>
      <dgm:t>
        <a:bodyPr/>
        <a:lstStyle/>
        <a:p>
          <a:endParaRPr lang="nl-BE"/>
        </a:p>
      </dgm:t>
    </dgm:pt>
    <dgm:pt modelId="{ECE81ABA-C2BC-46DD-966E-2BD195478B50}" type="sibTrans" cxnId="{29DAEF68-51F0-426B-B23D-7FCE2BDDCB8F}">
      <dgm:prSet/>
      <dgm:spPr/>
      <dgm:t>
        <a:bodyPr/>
        <a:lstStyle/>
        <a:p>
          <a:endParaRPr lang="nl-BE"/>
        </a:p>
      </dgm:t>
    </dgm:pt>
    <dgm:pt modelId="{71BF4659-D4EF-4DC1-9E6B-98BF4861B5F8}">
      <dgm:prSet/>
      <dgm:spPr/>
      <dgm:t>
        <a:bodyPr/>
        <a:lstStyle/>
        <a:p>
          <a:r>
            <a:rPr lang="en-US" dirty="0"/>
            <a:t>Je </a:t>
          </a:r>
          <a:r>
            <a:rPr lang="en-US" dirty="0" err="1"/>
            <a:t>wil</a:t>
          </a:r>
          <a:r>
            <a:rPr lang="en-US" dirty="0"/>
            <a:t> </a:t>
          </a:r>
          <a:r>
            <a:rPr lang="en-US" dirty="0" err="1"/>
            <a:t>zorgactoren</a:t>
          </a:r>
          <a:r>
            <a:rPr lang="en-US" dirty="0"/>
            <a:t> </a:t>
          </a:r>
          <a:r>
            <a:rPr lang="en-US" dirty="0" err="1"/>
            <a:t>buiten</a:t>
          </a:r>
          <a:r>
            <a:rPr lang="en-US" dirty="0"/>
            <a:t> </a:t>
          </a:r>
          <a:r>
            <a:rPr lang="en-US" dirty="0" err="1"/>
            <a:t>jouw</a:t>
          </a:r>
          <a:r>
            <a:rPr lang="en-US" dirty="0"/>
            <a:t> eigen sector </a:t>
          </a:r>
          <a:r>
            <a:rPr lang="en-US" dirty="0" err="1"/>
            <a:t>leren</a:t>
          </a:r>
          <a:r>
            <a:rPr lang="en-US" dirty="0"/>
            <a:t> </a:t>
          </a:r>
          <a:r>
            <a:rPr lang="en-US" dirty="0" err="1"/>
            <a:t>kennen</a:t>
          </a:r>
          <a:endParaRPr lang="en-US" dirty="0"/>
        </a:p>
      </dgm:t>
    </dgm:pt>
    <dgm:pt modelId="{024A92B8-DD1C-421F-97C6-8B7DE7089879}" type="parTrans" cxnId="{6F8B3EC6-F8A0-4F04-9653-96C31162B50B}">
      <dgm:prSet/>
      <dgm:spPr/>
      <dgm:t>
        <a:bodyPr/>
        <a:lstStyle/>
        <a:p>
          <a:endParaRPr lang="nl-BE"/>
        </a:p>
      </dgm:t>
    </dgm:pt>
    <dgm:pt modelId="{B238EEC8-A70E-494D-BBD9-00B2FD197649}" type="sibTrans" cxnId="{6F8B3EC6-F8A0-4F04-9653-96C31162B50B}">
      <dgm:prSet/>
      <dgm:spPr/>
      <dgm:t>
        <a:bodyPr/>
        <a:lstStyle/>
        <a:p>
          <a:endParaRPr lang="nl-BE"/>
        </a:p>
      </dgm:t>
    </dgm:pt>
    <dgm:pt modelId="{52664C02-0A32-4190-81C2-9DF73994E5BA}">
      <dgm:prSet/>
      <dgm:spPr/>
      <dgm:t>
        <a:bodyPr/>
        <a:lstStyle/>
        <a:p>
          <a:r>
            <a:rPr lang="en-US" dirty="0"/>
            <a:t>Je </a:t>
          </a:r>
          <a:r>
            <a:rPr lang="en-US" dirty="0" err="1"/>
            <a:t>wil</a:t>
          </a:r>
          <a:r>
            <a:rPr lang="en-US" dirty="0"/>
            <a:t> </a:t>
          </a:r>
          <a:r>
            <a:rPr lang="en-US" dirty="0" err="1"/>
            <a:t>lijsten</a:t>
          </a:r>
          <a:r>
            <a:rPr lang="en-US" dirty="0"/>
            <a:t> van </a:t>
          </a:r>
          <a:r>
            <a:rPr lang="en-US" dirty="0" err="1"/>
            <a:t>zorgactoren</a:t>
          </a:r>
          <a:r>
            <a:rPr lang="en-US" dirty="0"/>
            <a:t> </a:t>
          </a:r>
          <a:r>
            <a:rPr lang="en-US" dirty="0" err="1"/>
            <a:t>bijhouden</a:t>
          </a:r>
          <a:r>
            <a:rPr lang="en-US" dirty="0"/>
            <a:t> en </a:t>
          </a:r>
          <a:r>
            <a:rPr lang="en-US" dirty="0" err="1"/>
            <a:t>gebruiken</a:t>
          </a:r>
          <a:endParaRPr lang="en-US" dirty="0"/>
        </a:p>
      </dgm:t>
    </dgm:pt>
    <dgm:pt modelId="{1D0314CB-9A4A-474E-9611-51A9CD372050}" type="parTrans" cxnId="{5E4D349F-B007-46B6-B99F-D8E46EE96DAD}">
      <dgm:prSet/>
      <dgm:spPr/>
      <dgm:t>
        <a:bodyPr/>
        <a:lstStyle/>
        <a:p>
          <a:endParaRPr lang="nl-BE"/>
        </a:p>
      </dgm:t>
    </dgm:pt>
    <dgm:pt modelId="{2B0AA956-3655-47E9-A266-360F201C885E}" type="sibTrans" cxnId="{5E4D349F-B007-46B6-B99F-D8E46EE96DAD}">
      <dgm:prSet/>
      <dgm:spPr/>
      <dgm:t>
        <a:bodyPr/>
        <a:lstStyle/>
        <a:p>
          <a:endParaRPr lang="nl-BE"/>
        </a:p>
      </dgm:t>
    </dgm:pt>
    <dgm:pt modelId="{9DC32CA0-CE7E-4D21-8225-A071D880CD80}">
      <dgm:prSet/>
      <dgm:spPr/>
      <dgm:t>
        <a:bodyPr/>
        <a:lstStyle/>
        <a:p>
          <a:r>
            <a:rPr lang="en-US" dirty="0"/>
            <a:t>Je </a:t>
          </a:r>
          <a:r>
            <a:rPr lang="en-US" dirty="0" err="1"/>
            <a:t>wil</a:t>
          </a:r>
          <a:r>
            <a:rPr lang="en-US" dirty="0"/>
            <a:t> je eigen </a:t>
          </a:r>
          <a:r>
            <a:rPr lang="en-US" dirty="0" err="1"/>
            <a:t>aanbod</a:t>
          </a:r>
          <a:r>
            <a:rPr lang="en-US" dirty="0"/>
            <a:t> </a:t>
          </a:r>
          <a:r>
            <a:rPr lang="en-US" dirty="0" err="1"/>
            <a:t>bekend</a:t>
          </a:r>
          <a:r>
            <a:rPr lang="en-US" dirty="0"/>
            <a:t> </a:t>
          </a:r>
          <a:r>
            <a:rPr lang="en-US" dirty="0" err="1"/>
            <a:t>maken</a:t>
          </a:r>
          <a:endParaRPr lang="en-US" dirty="0"/>
        </a:p>
      </dgm:t>
    </dgm:pt>
    <dgm:pt modelId="{FA37228C-FD28-446E-8072-213750CD6206}" type="parTrans" cxnId="{6C6248FB-2113-4175-81B1-3652B7067CAA}">
      <dgm:prSet/>
      <dgm:spPr/>
      <dgm:t>
        <a:bodyPr/>
        <a:lstStyle/>
        <a:p>
          <a:endParaRPr lang="nl-BE"/>
        </a:p>
      </dgm:t>
    </dgm:pt>
    <dgm:pt modelId="{0BBBC459-5EA6-47EF-A9F5-5133B134A8B7}" type="sibTrans" cxnId="{6C6248FB-2113-4175-81B1-3652B7067CAA}">
      <dgm:prSet/>
      <dgm:spPr/>
      <dgm:t>
        <a:bodyPr/>
        <a:lstStyle/>
        <a:p>
          <a:endParaRPr lang="nl-BE"/>
        </a:p>
      </dgm:t>
    </dgm:pt>
    <dgm:pt modelId="{5A006E90-F378-4CAD-B528-38F44766E32D}" type="pres">
      <dgm:prSet presAssocID="{203C6916-2615-40C6-8AFA-77AF2417BCFF}" presName="linear" presStyleCnt="0">
        <dgm:presLayoutVars>
          <dgm:animLvl val="lvl"/>
          <dgm:resizeHandles val="exact"/>
        </dgm:presLayoutVars>
      </dgm:prSet>
      <dgm:spPr/>
    </dgm:pt>
    <dgm:pt modelId="{6A19F64A-B768-452E-896C-1EE12150E0A9}" type="pres">
      <dgm:prSet presAssocID="{D27AFC33-4A57-475E-BA6F-23C94559AFBF}" presName="parentText" presStyleLbl="node1" presStyleIdx="0" presStyleCnt="5" custScaleY="61988">
        <dgm:presLayoutVars>
          <dgm:chMax val="0"/>
          <dgm:bulletEnabled val="1"/>
        </dgm:presLayoutVars>
      </dgm:prSet>
      <dgm:spPr/>
    </dgm:pt>
    <dgm:pt modelId="{B071F017-BC20-444F-A81D-AA70BC2DBB02}" type="pres">
      <dgm:prSet presAssocID="{C9E00121-07FB-4BE6-B4AB-BF14130809BA}" presName="spacer" presStyleCnt="0"/>
      <dgm:spPr/>
    </dgm:pt>
    <dgm:pt modelId="{A8A8D21E-6BAB-48BF-88C2-A02F3E338A51}" type="pres">
      <dgm:prSet presAssocID="{B08BE79A-9EEE-451C-A229-E0A7600BD0F4}" presName="parentText" presStyleLbl="node1" presStyleIdx="1" presStyleCnt="5" custScaleY="61988">
        <dgm:presLayoutVars>
          <dgm:chMax val="0"/>
          <dgm:bulletEnabled val="1"/>
        </dgm:presLayoutVars>
      </dgm:prSet>
      <dgm:spPr/>
    </dgm:pt>
    <dgm:pt modelId="{852F249B-8860-43B7-9FCE-C04731702821}" type="pres">
      <dgm:prSet presAssocID="{ECE81ABA-C2BC-46DD-966E-2BD195478B50}" presName="spacer" presStyleCnt="0"/>
      <dgm:spPr/>
    </dgm:pt>
    <dgm:pt modelId="{D59FF6EA-9F3C-42E8-B0D7-8D711CA46FBC}" type="pres">
      <dgm:prSet presAssocID="{71BF4659-D4EF-4DC1-9E6B-98BF4861B5F8}" presName="parentText" presStyleLbl="node1" presStyleIdx="2" presStyleCnt="5" custScaleY="61988">
        <dgm:presLayoutVars>
          <dgm:chMax val="0"/>
          <dgm:bulletEnabled val="1"/>
        </dgm:presLayoutVars>
      </dgm:prSet>
      <dgm:spPr/>
    </dgm:pt>
    <dgm:pt modelId="{373F4BE7-68C6-481B-BA96-3C1C836E5156}" type="pres">
      <dgm:prSet presAssocID="{B238EEC8-A70E-494D-BBD9-00B2FD197649}" presName="spacer" presStyleCnt="0"/>
      <dgm:spPr/>
    </dgm:pt>
    <dgm:pt modelId="{A790F9BE-3307-4296-A0E2-ADFF46C0E64C}" type="pres">
      <dgm:prSet presAssocID="{52664C02-0A32-4190-81C2-9DF73994E5BA}" presName="parentText" presStyleLbl="node1" presStyleIdx="3" presStyleCnt="5" custScaleY="61988">
        <dgm:presLayoutVars>
          <dgm:chMax val="0"/>
          <dgm:bulletEnabled val="1"/>
        </dgm:presLayoutVars>
      </dgm:prSet>
      <dgm:spPr/>
    </dgm:pt>
    <dgm:pt modelId="{81D4E3D6-34DD-4D30-9DF2-9CDA9FA10AF8}" type="pres">
      <dgm:prSet presAssocID="{2B0AA956-3655-47E9-A266-360F201C885E}" presName="spacer" presStyleCnt="0"/>
      <dgm:spPr/>
    </dgm:pt>
    <dgm:pt modelId="{BC1AB431-1243-4D94-9F2B-7769824DB4BB}" type="pres">
      <dgm:prSet presAssocID="{9DC32CA0-CE7E-4D21-8225-A071D880CD80}" presName="parentText" presStyleLbl="node1" presStyleIdx="4" presStyleCnt="5" custScaleY="61988">
        <dgm:presLayoutVars>
          <dgm:chMax val="0"/>
          <dgm:bulletEnabled val="1"/>
        </dgm:presLayoutVars>
      </dgm:prSet>
      <dgm:spPr/>
    </dgm:pt>
  </dgm:ptLst>
  <dgm:cxnLst>
    <dgm:cxn modelId="{3C546503-017B-45D2-B7C1-A6889F8C0EDE}" srcId="{203C6916-2615-40C6-8AFA-77AF2417BCFF}" destId="{D27AFC33-4A57-475E-BA6F-23C94559AFBF}" srcOrd="0" destOrd="0" parTransId="{49A389AE-BE5B-4B43-B2A0-44B5456AE246}" sibTransId="{C9E00121-07FB-4BE6-B4AB-BF14130809BA}"/>
    <dgm:cxn modelId="{8353EC35-685F-4049-B1FA-9EBE5E109BD8}" type="presOf" srcId="{D27AFC33-4A57-475E-BA6F-23C94559AFBF}" destId="{6A19F64A-B768-452E-896C-1EE12150E0A9}" srcOrd="0" destOrd="0" presId="urn:microsoft.com/office/officeart/2005/8/layout/vList2"/>
    <dgm:cxn modelId="{29DAEF68-51F0-426B-B23D-7FCE2BDDCB8F}" srcId="{203C6916-2615-40C6-8AFA-77AF2417BCFF}" destId="{B08BE79A-9EEE-451C-A229-E0A7600BD0F4}" srcOrd="1" destOrd="0" parTransId="{DB4AF008-E295-43E3-9147-1B9E2EC6DEA9}" sibTransId="{ECE81ABA-C2BC-46DD-966E-2BD195478B50}"/>
    <dgm:cxn modelId="{0B32BD6A-7BEA-4C3E-8B56-1A99B0A0BD43}" type="presOf" srcId="{9DC32CA0-CE7E-4D21-8225-A071D880CD80}" destId="{BC1AB431-1243-4D94-9F2B-7769824DB4BB}" srcOrd="0" destOrd="0" presId="urn:microsoft.com/office/officeart/2005/8/layout/vList2"/>
    <dgm:cxn modelId="{5E4D349F-B007-46B6-B99F-D8E46EE96DAD}" srcId="{203C6916-2615-40C6-8AFA-77AF2417BCFF}" destId="{52664C02-0A32-4190-81C2-9DF73994E5BA}" srcOrd="3" destOrd="0" parTransId="{1D0314CB-9A4A-474E-9611-51A9CD372050}" sibTransId="{2B0AA956-3655-47E9-A266-360F201C885E}"/>
    <dgm:cxn modelId="{ABE0E9B0-2E54-4456-8F76-BD49635521F2}" type="presOf" srcId="{B08BE79A-9EEE-451C-A229-E0A7600BD0F4}" destId="{A8A8D21E-6BAB-48BF-88C2-A02F3E338A51}" srcOrd="0" destOrd="0" presId="urn:microsoft.com/office/officeart/2005/8/layout/vList2"/>
    <dgm:cxn modelId="{861038C4-EEFF-4D54-B62B-35EC9B2BEE89}" type="presOf" srcId="{71BF4659-D4EF-4DC1-9E6B-98BF4861B5F8}" destId="{D59FF6EA-9F3C-42E8-B0D7-8D711CA46FBC}" srcOrd="0" destOrd="0" presId="urn:microsoft.com/office/officeart/2005/8/layout/vList2"/>
    <dgm:cxn modelId="{6F8B3EC6-F8A0-4F04-9653-96C31162B50B}" srcId="{203C6916-2615-40C6-8AFA-77AF2417BCFF}" destId="{71BF4659-D4EF-4DC1-9E6B-98BF4861B5F8}" srcOrd="2" destOrd="0" parTransId="{024A92B8-DD1C-421F-97C6-8B7DE7089879}" sibTransId="{B238EEC8-A70E-494D-BBD9-00B2FD197649}"/>
    <dgm:cxn modelId="{921563CA-0ABA-4DD9-B447-B68E4026965F}" type="presOf" srcId="{52664C02-0A32-4190-81C2-9DF73994E5BA}" destId="{A790F9BE-3307-4296-A0E2-ADFF46C0E64C}" srcOrd="0" destOrd="0" presId="urn:microsoft.com/office/officeart/2005/8/layout/vList2"/>
    <dgm:cxn modelId="{DB1E84D6-91D7-4716-96AA-D4E3105C8320}" type="presOf" srcId="{203C6916-2615-40C6-8AFA-77AF2417BCFF}" destId="{5A006E90-F378-4CAD-B528-38F44766E32D}" srcOrd="0" destOrd="0" presId="urn:microsoft.com/office/officeart/2005/8/layout/vList2"/>
    <dgm:cxn modelId="{6C6248FB-2113-4175-81B1-3652B7067CAA}" srcId="{203C6916-2615-40C6-8AFA-77AF2417BCFF}" destId="{9DC32CA0-CE7E-4D21-8225-A071D880CD80}" srcOrd="4" destOrd="0" parTransId="{FA37228C-FD28-446E-8072-213750CD6206}" sibTransId="{0BBBC459-5EA6-47EF-A9F5-5133B134A8B7}"/>
    <dgm:cxn modelId="{B30EE524-470A-4B55-AE0D-5430943F547A}" type="presParOf" srcId="{5A006E90-F378-4CAD-B528-38F44766E32D}" destId="{6A19F64A-B768-452E-896C-1EE12150E0A9}" srcOrd="0" destOrd="0" presId="urn:microsoft.com/office/officeart/2005/8/layout/vList2"/>
    <dgm:cxn modelId="{71A2297D-1651-4A54-95C5-7CA2C853683E}" type="presParOf" srcId="{5A006E90-F378-4CAD-B528-38F44766E32D}" destId="{B071F017-BC20-444F-A81D-AA70BC2DBB02}" srcOrd="1" destOrd="0" presId="urn:microsoft.com/office/officeart/2005/8/layout/vList2"/>
    <dgm:cxn modelId="{49235201-8D6F-4EC9-8648-8D5C1BF2FA72}" type="presParOf" srcId="{5A006E90-F378-4CAD-B528-38F44766E32D}" destId="{A8A8D21E-6BAB-48BF-88C2-A02F3E338A51}" srcOrd="2" destOrd="0" presId="urn:microsoft.com/office/officeart/2005/8/layout/vList2"/>
    <dgm:cxn modelId="{6EC3E174-D919-4389-9E78-F4DD0FC1369F}" type="presParOf" srcId="{5A006E90-F378-4CAD-B528-38F44766E32D}" destId="{852F249B-8860-43B7-9FCE-C04731702821}" srcOrd="3" destOrd="0" presId="urn:microsoft.com/office/officeart/2005/8/layout/vList2"/>
    <dgm:cxn modelId="{2A02F3F2-052B-47CB-9DF1-10569A0CAB55}" type="presParOf" srcId="{5A006E90-F378-4CAD-B528-38F44766E32D}" destId="{D59FF6EA-9F3C-42E8-B0D7-8D711CA46FBC}" srcOrd="4" destOrd="0" presId="urn:microsoft.com/office/officeart/2005/8/layout/vList2"/>
    <dgm:cxn modelId="{C01C4BA1-9F24-4207-9261-9ADB1ED9CFDA}" type="presParOf" srcId="{5A006E90-F378-4CAD-B528-38F44766E32D}" destId="{373F4BE7-68C6-481B-BA96-3C1C836E5156}" srcOrd="5" destOrd="0" presId="urn:microsoft.com/office/officeart/2005/8/layout/vList2"/>
    <dgm:cxn modelId="{D198973A-1A4D-45B4-BB20-62EF0CCD82D0}" type="presParOf" srcId="{5A006E90-F378-4CAD-B528-38F44766E32D}" destId="{A790F9BE-3307-4296-A0E2-ADFF46C0E64C}" srcOrd="6" destOrd="0" presId="urn:microsoft.com/office/officeart/2005/8/layout/vList2"/>
    <dgm:cxn modelId="{FCAEC835-80FF-4F72-81DC-FCAE0F726360}" type="presParOf" srcId="{5A006E90-F378-4CAD-B528-38F44766E32D}" destId="{81D4E3D6-34DD-4D30-9DF2-9CDA9FA10AF8}" srcOrd="7" destOrd="0" presId="urn:microsoft.com/office/officeart/2005/8/layout/vList2"/>
    <dgm:cxn modelId="{C3FB214E-1992-41B3-903E-E6390106B1C9}" type="presParOf" srcId="{5A006E90-F378-4CAD-B528-38F44766E32D}" destId="{BC1AB431-1243-4D94-9F2B-7769824DB4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934442-64BA-4060-884C-520035521C3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C2B1173-D01D-4E3E-AF04-C46DE336561E}">
      <dgm:prSet/>
      <dgm:spPr/>
      <dgm:t>
        <a:bodyPr/>
        <a:lstStyle/>
        <a:p>
          <a:pPr>
            <a:lnSpc>
              <a:spcPct val="100000"/>
            </a:lnSpc>
          </a:pPr>
          <a:r>
            <a:rPr lang="nl-BE" b="1"/>
            <a:t>Burgers</a:t>
          </a:r>
          <a:endParaRPr lang="en-US"/>
        </a:p>
      </dgm:t>
    </dgm:pt>
    <dgm:pt modelId="{AE55ED6A-7AFB-4429-9885-8C88CC756149}" type="parTrans" cxnId="{F2515BAA-A8B6-4160-90D3-BBEE62D1CFCD}">
      <dgm:prSet/>
      <dgm:spPr/>
      <dgm:t>
        <a:bodyPr/>
        <a:lstStyle/>
        <a:p>
          <a:endParaRPr lang="en-US"/>
        </a:p>
      </dgm:t>
    </dgm:pt>
    <dgm:pt modelId="{B3ECA6BC-6D11-44FA-A0C8-64B0A13839C1}" type="sibTrans" cxnId="{F2515BAA-A8B6-4160-90D3-BBEE62D1CFCD}">
      <dgm:prSet/>
      <dgm:spPr/>
      <dgm:t>
        <a:bodyPr/>
        <a:lstStyle/>
        <a:p>
          <a:endParaRPr lang="en-US"/>
        </a:p>
      </dgm:t>
    </dgm:pt>
    <dgm:pt modelId="{4C674B96-B681-4A72-BDE3-5F969533C6F0}">
      <dgm:prSet/>
      <dgm:spPr/>
      <dgm:t>
        <a:bodyPr/>
        <a:lstStyle/>
        <a:p>
          <a:pPr>
            <a:lnSpc>
              <a:spcPct val="100000"/>
            </a:lnSpc>
          </a:pPr>
          <a:r>
            <a:rPr lang="nl-BE" b="1"/>
            <a:t>Doorverwijzers/hulpverleners</a:t>
          </a:r>
          <a:endParaRPr lang="en-US"/>
        </a:p>
      </dgm:t>
    </dgm:pt>
    <dgm:pt modelId="{9F6E51AC-CED3-425D-92F5-A68A8B587BA2}" type="parTrans" cxnId="{37C3EF72-CA73-4C2A-8858-C66C57C0D6DE}">
      <dgm:prSet/>
      <dgm:spPr/>
      <dgm:t>
        <a:bodyPr/>
        <a:lstStyle/>
        <a:p>
          <a:endParaRPr lang="en-US"/>
        </a:p>
      </dgm:t>
    </dgm:pt>
    <dgm:pt modelId="{BD53481D-9272-4FD7-A8F2-C62C24157C7A}" type="sibTrans" cxnId="{37C3EF72-CA73-4C2A-8858-C66C57C0D6DE}">
      <dgm:prSet/>
      <dgm:spPr/>
      <dgm:t>
        <a:bodyPr/>
        <a:lstStyle/>
        <a:p>
          <a:endParaRPr lang="en-US"/>
        </a:p>
      </dgm:t>
    </dgm:pt>
    <dgm:pt modelId="{AF59E5E4-8C3C-44B7-91DC-21D31F14D103}">
      <dgm:prSet/>
      <dgm:spPr/>
      <dgm:t>
        <a:bodyPr/>
        <a:lstStyle/>
        <a:p>
          <a:pPr>
            <a:lnSpc>
              <a:spcPct val="100000"/>
            </a:lnSpc>
          </a:pPr>
          <a:r>
            <a:rPr lang="en-US" b="1" err="1"/>
            <a:t>Overheid</a:t>
          </a:r>
          <a:endParaRPr lang="en-US" b="1"/>
        </a:p>
      </dgm:t>
    </dgm:pt>
    <dgm:pt modelId="{7942F85C-81A8-4056-93E5-60C31F449347}" type="parTrans" cxnId="{470CE52F-3078-426D-A15E-19042823B153}">
      <dgm:prSet/>
      <dgm:spPr/>
      <dgm:t>
        <a:bodyPr/>
        <a:lstStyle/>
        <a:p>
          <a:endParaRPr lang="en-US"/>
        </a:p>
      </dgm:t>
    </dgm:pt>
    <dgm:pt modelId="{5947CBF7-A7E6-4030-A1B8-CF223F11D5EE}" type="sibTrans" cxnId="{470CE52F-3078-426D-A15E-19042823B153}">
      <dgm:prSet/>
      <dgm:spPr/>
      <dgm:t>
        <a:bodyPr/>
        <a:lstStyle/>
        <a:p>
          <a:endParaRPr lang="en-US"/>
        </a:p>
      </dgm:t>
    </dgm:pt>
    <dgm:pt modelId="{5B70A199-A854-42D0-B093-A8BEB952C240}">
      <dgm:prSet/>
      <dgm:spPr/>
      <dgm:t>
        <a:bodyPr/>
        <a:lstStyle/>
        <a:p>
          <a:pPr>
            <a:lnSpc>
              <a:spcPct val="100000"/>
            </a:lnSpc>
          </a:pPr>
          <a:r>
            <a:rPr lang="en-US" b="1" err="1"/>
            <a:t>Onderwijs</a:t>
          </a:r>
          <a:endParaRPr lang="en-US" b="1"/>
        </a:p>
      </dgm:t>
    </dgm:pt>
    <dgm:pt modelId="{A7D960A5-DE77-4903-8E90-151C0A43FDDF}" type="parTrans" cxnId="{B184FBED-ADBF-4743-AF55-BAA906B4D557}">
      <dgm:prSet/>
      <dgm:spPr/>
      <dgm:t>
        <a:bodyPr/>
        <a:lstStyle/>
        <a:p>
          <a:endParaRPr lang="nl-BE"/>
        </a:p>
      </dgm:t>
    </dgm:pt>
    <dgm:pt modelId="{D813EE81-3FCE-4188-96C0-677E999A8B93}" type="sibTrans" cxnId="{B184FBED-ADBF-4743-AF55-BAA906B4D557}">
      <dgm:prSet/>
      <dgm:spPr/>
      <dgm:t>
        <a:bodyPr/>
        <a:lstStyle/>
        <a:p>
          <a:endParaRPr lang="nl-BE"/>
        </a:p>
      </dgm:t>
    </dgm:pt>
    <dgm:pt modelId="{8107EB06-CA19-42D4-86BF-7B0FC767CC55}">
      <dgm:prSet/>
      <dgm:spPr/>
      <dgm:t>
        <a:bodyPr/>
        <a:lstStyle/>
        <a:p>
          <a:pPr>
            <a:lnSpc>
              <a:spcPct val="100000"/>
            </a:lnSpc>
          </a:pPr>
          <a:r>
            <a:rPr lang="en-US" b="1" err="1"/>
            <a:t>Zorgverleners</a:t>
          </a:r>
          <a:endParaRPr lang="en-US" b="1"/>
        </a:p>
      </dgm:t>
    </dgm:pt>
    <dgm:pt modelId="{2FB9B638-25B2-4985-8982-30C0E5808DD0}" type="parTrans" cxnId="{9B531405-3872-400A-98DB-154F75CC04E8}">
      <dgm:prSet/>
      <dgm:spPr/>
      <dgm:t>
        <a:bodyPr/>
        <a:lstStyle/>
        <a:p>
          <a:endParaRPr lang="nl-BE"/>
        </a:p>
      </dgm:t>
    </dgm:pt>
    <dgm:pt modelId="{39A49962-A476-4B8F-9EF8-F41FD5EFEBD4}" type="sibTrans" cxnId="{9B531405-3872-400A-98DB-154F75CC04E8}">
      <dgm:prSet/>
      <dgm:spPr/>
      <dgm:t>
        <a:bodyPr/>
        <a:lstStyle/>
        <a:p>
          <a:endParaRPr lang="nl-BE"/>
        </a:p>
      </dgm:t>
    </dgm:pt>
    <dgm:pt modelId="{BD0C8430-41B6-47AA-83DC-0AB0FB48BA5F}" type="pres">
      <dgm:prSet presAssocID="{D8934442-64BA-4060-884C-520035521C3C}" presName="root" presStyleCnt="0">
        <dgm:presLayoutVars>
          <dgm:dir/>
          <dgm:resizeHandles val="exact"/>
        </dgm:presLayoutVars>
      </dgm:prSet>
      <dgm:spPr/>
    </dgm:pt>
    <dgm:pt modelId="{0B25F1CD-0A3A-4C9B-AF22-C34D0E7F51FE}" type="pres">
      <dgm:prSet presAssocID="{4C2B1173-D01D-4E3E-AF04-C46DE336561E}" presName="compNode" presStyleCnt="0"/>
      <dgm:spPr/>
    </dgm:pt>
    <dgm:pt modelId="{FE128F6C-68D7-4D61-89B5-A27D6689301A}" type="pres">
      <dgm:prSet presAssocID="{4C2B1173-D01D-4E3E-AF04-C46DE336561E}" presName="bgRect" presStyleLbl="bgShp" presStyleIdx="0" presStyleCnt="5"/>
      <dgm:spPr/>
    </dgm:pt>
    <dgm:pt modelId="{F628D661-08AA-4C28-8248-2DC398503DBA}" type="pres">
      <dgm:prSet presAssocID="{4C2B1173-D01D-4E3E-AF04-C46DE336561E}" presName="icon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wnloaden"/>
        </a:ext>
      </dgm:extLst>
    </dgm:pt>
    <dgm:pt modelId="{9E5DBEBD-B1C5-4101-8EF0-3DE3DBBCE545}" type="pres">
      <dgm:prSet presAssocID="{4C2B1173-D01D-4E3E-AF04-C46DE336561E}" presName="spaceRect" presStyleCnt="0"/>
      <dgm:spPr/>
    </dgm:pt>
    <dgm:pt modelId="{02B00FC3-C801-4461-85BA-DB0967A38F8B}" type="pres">
      <dgm:prSet presAssocID="{4C2B1173-D01D-4E3E-AF04-C46DE336561E}" presName="parTx" presStyleLbl="revTx" presStyleIdx="0" presStyleCnt="5">
        <dgm:presLayoutVars>
          <dgm:chMax val="0"/>
          <dgm:chPref val="0"/>
        </dgm:presLayoutVars>
      </dgm:prSet>
      <dgm:spPr/>
    </dgm:pt>
    <dgm:pt modelId="{F7C4B14B-CEB7-4C60-A7FE-D2FD296619EA}" type="pres">
      <dgm:prSet presAssocID="{B3ECA6BC-6D11-44FA-A0C8-64B0A13839C1}" presName="sibTrans" presStyleCnt="0"/>
      <dgm:spPr/>
    </dgm:pt>
    <dgm:pt modelId="{01727F63-DCC6-4DBF-B905-5F8B410A74E4}" type="pres">
      <dgm:prSet presAssocID="{4C674B96-B681-4A72-BDE3-5F969533C6F0}" presName="compNode" presStyleCnt="0"/>
      <dgm:spPr/>
    </dgm:pt>
    <dgm:pt modelId="{A38D99B3-6442-405A-B3CA-066E320D9DF3}" type="pres">
      <dgm:prSet presAssocID="{4C674B96-B681-4A72-BDE3-5F969533C6F0}" presName="bgRect" presStyleLbl="bgShp" presStyleIdx="1" presStyleCnt="5"/>
      <dgm:spPr/>
    </dgm:pt>
    <dgm:pt modelId="{0CB67BD9-A51B-4E77-8E61-894C8FE1E70B}" type="pres">
      <dgm:prSet presAssocID="{4C674B96-B681-4A72-BDE3-5F969533C6F0}" presName="iconRect" presStyleLbl="node1" presStyleIdx="1"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upcake"/>
        </a:ext>
      </dgm:extLst>
    </dgm:pt>
    <dgm:pt modelId="{2415FBD5-C797-4A0E-89F9-A4E084E106F6}" type="pres">
      <dgm:prSet presAssocID="{4C674B96-B681-4A72-BDE3-5F969533C6F0}" presName="spaceRect" presStyleCnt="0"/>
      <dgm:spPr/>
    </dgm:pt>
    <dgm:pt modelId="{8B4496B0-B49F-4523-9C32-DD4082FE52D6}" type="pres">
      <dgm:prSet presAssocID="{4C674B96-B681-4A72-BDE3-5F969533C6F0}" presName="parTx" presStyleLbl="revTx" presStyleIdx="1" presStyleCnt="5">
        <dgm:presLayoutVars>
          <dgm:chMax val="0"/>
          <dgm:chPref val="0"/>
        </dgm:presLayoutVars>
      </dgm:prSet>
      <dgm:spPr/>
    </dgm:pt>
    <dgm:pt modelId="{E3277FFD-46E5-4A96-9581-BB9D8AF04CD1}" type="pres">
      <dgm:prSet presAssocID="{BD53481D-9272-4FD7-A8F2-C62C24157C7A}" presName="sibTrans" presStyleCnt="0"/>
      <dgm:spPr/>
    </dgm:pt>
    <dgm:pt modelId="{C99A38F5-D9D7-44D9-BF83-CE280062714D}" type="pres">
      <dgm:prSet presAssocID="{8107EB06-CA19-42D4-86BF-7B0FC767CC55}" presName="compNode" presStyleCnt="0"/>
      <dgm:spPr/>
    </dgm:pt>
    <dgm:pt modelId="{D82EA4E3-32C9-4D4D-B174-B174BBC202BA}" type="pres">
      <dgm:prSet presAssocID="{8107EB06-CA19-42D4-86BF-7B0FC767CC55}" presName="bgRect" presStyleLbl="bgShp" presStyleIdx="2" presStyleCnt="5" custLinFactNeighborX="-5847"/>
      <dgm:spPr/>
    </dgm:pt>
    <dgm:pt modelId="{DD8C57CB-9BD5-4937-8CC8-A62A76278D58}" type="pres">
      <dgm:prSet presAssocID="{8107EB06-CA19-42D4-86BF-7B0FC767CC55}" presName="iconRect" presStyleLbl="node1" presStyleIdx="2"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322873D4-8F01-4B00-8249-B4CCFB5CCE81}" type="pres">
      <dgm:prSet presAssocID="{8107EB06-CA19-42D4-86BF-7B0FC767CC55}" presName="spaceRect" presStyleCnt="0"/>
      <dgm:spPr/>
    </dgm:pt>
    <dgm:pt modelId="{E047D69A-0B26-4F6E-9A48-B897C100B650}" type="pres">
      <dgm:prSet presAssocID="{8107EB06-CA19-42D4-86BF-7B0FC767CC55}" presName="parTx" presStyleLbl="revTx" presStyleIdx="2" presStyleCnt="5">
        <dgm:presLayoutVars>
          <dgm:chMax val="0"/>
          <dgm:chPref val="0"/>
        </dgm:presLayoutVars>
      </dgm:prSet>
      <dgm:spPr/>
    </dgm:pt>
    <dgm:pt modelId="{590A3946-0079-451C-B6A0-39710C548243}" type="pres">
      <dgm:prSet presAssocID="{39A49962-A476-4B8F-9EF8-F41FD5EFEBD4}" presName="sibTrans" presStyleCnt="0"/>
      <dgm:spPr/>
    </dgm:pt>
    <dgm:pt modelId="{33756514-BFB6-40E6-A12D-4DEFCF50EE87}" type="pres">
      <dgm:prSet presAssocID="{AF59E5E4-8C3C-44B7-91DC-21D31F14D103}" presName="compNode" presStyleCnt="0"/>
      <dgm:spPr/>
    </dgm:pt>
    <dgm:pt modelId="{6A3DA7F2-F035-4A11-9194-13216C5457D2}" type="pres">
      <dgm:prSet presAssocID="{AF59E5E4-8C3C-44B7-91DC-21D31F14D103}" presName="bgRect" presStyleLbl="bgShp" presStyleIdx="3" presStyleCnt="5"/>
      <dgm:spPr/>
    </dgm:pt>
    <dgm:pt modelId="{DA5E58BF-7CA8-4484-B8C6-1EB1E8FEE533}" type="pres">
      <dgm:prSet presAssocID="{AF59E5E4-8C3C-44B7-91DC-21D31F14D103}" presName="iconRect" presStyleLbl="node1" presStyleIdx="3"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rkering"/>
        </a:ext>
      </dgm:extLst>
    </dgm:pt>
    <dgm:pt modelId="{973BE4D2-A9BC-4949-9C04-35684FBEE048}" type="pres">
      <dgm:prSet presAssocID="{AF59E5E4-8C3C-44B7-91DC-21D31F14D103}" presName="spaceRect" presStyleCnt="0"/>
      <dgm:spPr/>
    </dgm:pt>
    <dgm:pt modelId="{61DD2E62-CDF8-4C98-9DB2-815F8FA7ECBD}" type="pres">
      <dgm:prSet presAssocID="{AF59E5E4-8C3C-44B7-91DC-21D31F14D103}" presName="parTx" presStyleLbl="revTx" presStyleIdx="3" presStyleCnt="5">
        <dgm:presLayoutVars>
          <dgm:chMax val="0"/>
          <dgm:chPref val="0"/>
        </dgm:presLayoutVars>
      </dgm:prSet>
      <dgm:spPr/>
    </dgm:pt>
    <dgm:pt modelId="{07D1501A-2026-4F22-8FB3-A717FBCAA67E}" type="pres">
      <dgm:prSet presAssocID="{5947CBF7-A7E6-4030-A1B8-CF223F11D5EE}" presName="sibTrans" presStyleCnt="0"/>
      <dgm:spPr/>
    </dgm:pt>
    <dgm:pt modelId="{38CEFA34-2601-4132-8E7B-92E5B26BB62C}" type="pres">
      <dgm:prSet presAssocID="{5B70A199-A854-42D0-B093-A8BEB952C240}" presName="compNode" presStyleCnt="0"/>
      <dgm:spPr/>
    </dgm:pt>
    <dgm:pt modelId="{82C67988-499E-4777-9F87-D7F2CF98BABE}" type="pres">
      <dgm:prSet presAssocID="{5B70A199-A854-42D0-B093-A8BEB952C240}" presName="bgRect" presStyleLbl="bgShp" presStyleIdx="4" presStyleCnt="5"/>
      <dgm:spPr/>
    </dgm:pt>
    <dgm:pt modelId="{FF0D38C5-C092-4352-B0BB-222066A97D7B}" type="pres">
      <dgm:prSet presAssocID="{5B70A199-A854-42D0-B093-A8BEB952C240}" presName="iconRect" presStyleLbl="node1" presStyleIdx="4"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B563196C-6915-4909-9EE1-8A7FDDCF9849}" type="pres">
      <dgm:prSet presAssocID="{5B70A199-A854-42D0-B093-A8BEB952C240}" presName="spaceRect" presStyleCnt="0"/>
      <dgm:spPr/>
    </dgm:pt>
    <dgm:pt modelId="{929CFD49-446B-4800-8629-DF3CD4A308B7}" type="pres">
      <dgm:prSet presAssocID="{5B70A199-A854-42D0-B093-A8BEB952C240}" presName="parTx" presStyleLbl="revTx" presStyleIdx="4" presStyleCnt="5">
        <dgm:presLayoutVars>
          <dgm:chMax val="0"/>
          <dgm:chPref val="0"/>
        </dgm:presLayoutVars>
      </dgm:prSet>
      <dgm:spPr/>
    </dgm:pt>
  </dgm:ptLst>
  <dgm:cxnLst>
    <dgm:cxn modelId="{9B531405-3872-400A-98DB-154F75CC04E8}" srcId="{D8934442-64BA-4060-884C-520035521C3C}" destId="{8107EB06-CA19-42D4-86BF-7B0FC767CC55}" srcOrd="2" destOrd="0" parTransId="{2FB9B638-25B2-4985-8982-30C0E5808DD0}" sibTransId="{39A49962-A476-4B8F-9EF8-F41FD5EFEBD4}"/>
    <dgm:cxn modelId="{470CE52F-3078-426D-A15E-19042823B153}" srcId="{D8934442-64BA-4060-884C-520035521C3C}" destId="{AF59E5E4-8C3C-44B7-91DC-21D31F14D103}" srcOrd="3" destOrd="0" parTransId="{7942F85C-81A8-4056-93E5-60C31F449347}" sibTransId="{5947CBF7-A7E6-4030-A1B8-CF223F11D5EE}"/>
    <dgm:cxn modelId="{D6D9F044-1C45-4C8B-A79E-DE7FFEF27382}" type="presOf" srcId="{4C674B96-B681-4A72-BDE3-5F969533C6F0}" destId="{8B4496B0-B49F-4523-9C32-DD4082FE52D6}" srcOrd="0" destOrd="0" presId="urn:microsoft.com/office/officeart/2018/2/layout/IconVerticalSolidList"/>
    <dgm:cxn modelId="{37C3EF72-CA73-4C2A-8858-C66C57C0D6DE}" srcId="{D8934442-64BA-4060-884C-520035521C3C}" destId="{4C674B96-B681-4A72-BDE3-5F969533C6F0}" srcOrd="1" destOrd="0" parTransId="{9F6E51AC-CED3-425D-92F5-A68A8B587BA2}" sibTransId="{BD53481D-9272-4FD7-A8F2-C62C24157C7A}"/>
    <dgm:cxn modelId="{A91DD853-EC77-477C-AD00-5214C5190CBD}" type="presOf" srcId="{D8934442-64BA-4060-884C-520035521C3C}" destId="{BD0C8430-41B6-47AA-83DC-0AB0FB48BA5F}" srcOrd="0" destOrd="0" presId="urn:microsoft.com/office/officeart/2018/2/layout/IconVerticalSolidList"/>
    <dgm:cxn modelId="{A2487992-AD3B-4F9F-ACD9-563C21C6D3AC}" type="presOf" srcId="{AF59E5E4-8C3C-44B7-91DC-21D31F14D103}" destId="{61DD2E62-CDF8-4C98-9DB2-815F8FA7ECBD}" srcOrd="0" destOrd="0" presId="urn:microsoft.com/office/officeart/2018/2/layout/IconVerticalSolidList"/>
    <dgm:cxn modelId="{F2515BAA-A8B6-4160-90D3-BBEE62D1CFCD}" srcId="{D8934442-64BA-4060-884C-520035521C3C}" destId="{4C2B1173-D01D-4E3E-AF04-C46DE336561E}" srcOrd="0" destOrd="0" parTransId="{AE55ED6A-7AFB-4429-9885-8C88CC756149}" sibTransId="{B3ECA6BC-6D11-44FA-A0C8-64B0A13839C1}"/>
    <dgm:cxn modelId="{6B0918BE-7986-4C0B-AAB7-3CD30A999745}" type="presOf" srcId="{5B70A199-A854-42D0-B093-A8BEB952C240}" destId="{929CFD49-446B-4800-8629-DF3CD4A308B7}" srcOrd="0" destOrd="0" presId="urn:microsoft.com/office/officeart/2018/2/layout/IconVerticalSolidList"/>
    <dgm:cxn modelId="{23E9ACCE-7EA5-4B85-A2E3-4632B4503A5C}" type="presOf" srcId="{4C2B1173-D01D-4E3E-AF04-C46DE336561E}" destId="{02B00FC3-C801-4461-85BA-DB0967A38F8B}" srcOrd="0" destOrd="0" presId="urn:microsoft.com/office/officeart/2018/2/layout/IconVerticalSolidList"/>
    <dgm:cxn modelId="{B184FBED-ADBF-4743-AF55-BAA906B4D557}" srcId="{D8934442-64BA-4060-884C-520035521C3C}" destId="{5B70A199-A854-42D0-B093-A8BEB952C240}" srcOrd="4" destOrd="0" parTransId="{A7D960A5-DE77-4903-8E90-151C0A43FDDF}" sibTransId="{D813EE81-3FCE-4188-96C0-677E999A8B93}"/>
    <dgm:cxn modelId="{FD90CFF8-9A8C-4363-AD8D-143EB4B4CBFB}" type="presOf" srcId="{8107EB06-CA19-42D4-86BF-7B0FC767CC55}" destId="{E047D69A-0B26-4F6E-9A48-B897C100B650}" srcOrd="0" destOrd="0" presId="urn:microsoft.com/office/officeart/2018/2/layout/IconVerticalSolidList"/>
    <dgm:cxn modelId="{3E2CCD9F-353A-40A8-A6C6-7E0D0B144534}" type="presParOf" srcId="{BD0C8430-41B6-47AA-83DC-0AB0FB48BA5F}" destId="{0B25F1CD-0A3A-4C9B-AF22-C34D0E7F51FE}" srcOrd="0" destOrd="0" presId="urn:microsoft.com/office/officeart/2018/2/layout/IconVerticalSolidList"/>
    <dgm:cxn modelId="{5F7D1FE4-8459-427C-84EC-2A4AC31C2DAB}" type="presParOf" srcId="{0B25F1CD-0A3A-4C9B-AF22-C34D0E7F51FE}" destId="{FE128F6C-68D7-4D61-89B5-A27D6689301A}" srcOrd="0" destOrd="0" presId="urn:microsoft.com/office/officeart/2018/2/layout/IconVerticalSolidList"/>
    <dgm:cxn modelId="{3C73E4ED-51BF-4815-A449-1139B40DEA78}" type="presParOf" srcId="{0B25F1CD-0A3A-4C9B-AF22-C34D0E7F51FE}" destId="{F628D661-08AA-4C28-8248-2DC398503DBA}" srcOrd="1" destOrd="0" presId="urn:microsoft.com/office/officeart/2018/2/layout/IconVerticalSolidList"/>
    <dgm:cxn modelId="{DC655FCB-1013-472B-8798-4D69629F5674}" type="presParOf" srcId="{0B25F1CD-0A3A-4C9B-AF22-C34D0E7F51FE}" destId="{9E5DBEBD-B1C5-4101-8EF0-3DE3DBBCE545}" srcOrd="2" destOrd="0" presId="urn:microsoft.com/office/officeart/2018/2/layout/IconVerticalSolidList"/>
    <dgm:cxn modelId="{3846A4E6-CE59-468D-84A8-3EF26839B3EF}" type="presParOf" srcId="{0B25F1CD-0A3A-4C9B-AF22-C34D0E7F51FE}" destId="{02B00FC3-C801-4461-85BA-DB0967A38F8B}" srcOrd="3" destOrd="0" presId="urn:microsoft.com/office/officeart/2018/2/layout/IconVerticalSolidList"/>
    <dgm:cxn modelId="{9D4B8154-8E02-43FC-A94D-6B45EE60C1A4}" type="presParOf" srcId="{BD0C8430-41B6-47AA-83DC-0AB0FB48BA5F}" destId="{F7C4B14B-CEB7-4C60-A7FE-D2FD296619EA}" srcOrd="1" destOrd="0" presId="urn:microsoft.com/office/officeart/2018/2/layout/IconVerticalSolidList"/>
    <dgm:cxn modelId="{B19F3418-C27B-43BC-967C-F4D1BB3DB0E4}" type="presParOf" srcId="{BD0C8430-41B6-47AA-83DC-0AB0FB48BA5F}" destId="{01727F63-DCC6-4DBF-B905-5F8B410A74E4}" srcOrd="2" destOrd="0" presId="urn:microsoft.com/office/officeart/2018/2/layout/IconVerticalSolidList"/>
    <dgm:cxn modelId="{EFA4FC81-1540-47A9-B22A-C6186F2D6D91}" type="presParOf" srcId="{01727F63-DCC6-4DBF-B905-5F8B410A74E4}" destId="{A38D99B3-6442-405A-B3CA-066E320D9DF3}" srcOrd="0" destOrd="0" presId="urn:microsoft.com/office/officeart/2018/2/layout/IconVerticalSolidList"/>
    <dgm:cxn modelId="{0C3E5D0F-0A98-49D4-8951-5B8534FD0082}" type="presParOf" srcId="{01727F63-DCC6-4DBF-B905-5F8B410A74E4}" destId="{0CB67BD9-A51B-4E77-8E61-894C8FE1E70B}" srcOrd="1" destOrd="0" presId="urn:microsoft.com/office/officeart/2018/2/layout/IconVerticalSolidList"/>
    <dgm:cxn modelId="{D91F8CC8-E597-4812-ADF3-636F47BFE671}" type="presParOf" srcId="{01727F63-DCC6-4DBF-B905-5F8B410A74E4}" destId="{2415FBD5-C797-4A0E-89F9-A4E084E106F6}" srcOrd="2" destOrd="0" presId="urn:microsoft.com/office/officeart/2018/2/layout/IconVerticalSolidList"/>
    <dgm:cxn modelId="{5E648700-B4C8-4980-88F2-AD18F7765AF6}" type="presParOf" srcId="{01727F63-DCC6-4DBF-B905-5F8B410A74E4}" destId="{8B4496B0-B49F-4523-9C32-DD4082FE52D6}" srcOrd="3" destOrd="0" presId="urn:microsoft.com/office/officeart/2018/2/layout/IconVerticalSolidList"/>
    <dgm:cxn modelId="{8ED2E940-E453-4D62-B512-8D38D60E69ED}" type="presParOf" srcId="{BD0C8430-41B6-47AA-83DC-0AB0FB48BA5F}" destId="{E3277FFD-46E5-4A96-9581-BB9D8AF04CD1}" srcOrd="3" destOrd="0" presId="urn:microsoft.com/office/officeart/2018/2/layout/IconVerticalSolidList"/>
    <dgm:cxn modelId="{00E8860B-EBCD-46AB-B801-605E4BC8011C}" type="presParOf" srcId="{BD0C8430-41B6-47AA-83DC-0AB0FB48BA5F}" destId="{C99A38F5-D9D7-44D9-BF83-CE280062714D}" srcOrd="4" destOrd="0" presId="urn:microsoft.com/office/officeart/2018/2/layout/IconVerticalSolidList"/>
    <dgm:cxn modelId="{E0349F18-9545-451E-B74B-CDBED11EB0A9}" type="presParOf" srcId="{C99A38F5-D9D7-44D9-BF83-CE280062714D}" destId="{D82EA4E3-32C9-4D4D-B174-B174BBC202BA}" srcOrd="0" destOrd="0" presId="urn:microsoft.com/office/officeart/2018/2/layout/IconVerticalSolidList"/>
    <dgm:cxn modelId="{BAEABFAF-EFEB-4E5F-A3C1-9BAD43D737F2}" type="presParOf" srcId="{C99A38F5-D9D7-44D9-BF83-CE280062714D}" destId="{DD8C57CB-9BD5-4937-8CC8-A62A76278D58}" srcOrd="1" destOrd="0" presId="urn:microsoft.com/office/officeart/2018/2/layout/IconVerticalSolidList"/>
    <dgm:cxn modelId="{46C0439E-BF82-4517-B2AF-36B46FF89A07}" type="presParOf" srcId="{C99A38F5-D9D7-44D9-BF83-CE280062714D}" destId="{322873D4-8F01-4B00-8249-B4CCFB5CCE81}" srcOrd="2" destOrd="0" presId="urn:microsoft.com/office/officeart/2018/2/layout/IconVerticalSolidList"/>
    <dgm:cxn modelId="{4D0E1EDB-935F-451E-88FD-A27065BE84AB}" type="presParOf" srcId="{C99A38F5-D9D7-44D9-BF83-CE280062714D}" destId="{E047D69A-0B26-4F6E-9A48-B897C100B650}" srcOrd="3" destOrd="0" presId="urn:microsoft.com/office/officeart/2018/2/layout/IconVerticalSolidList"/>
    <dgm:cxn modelId="{3D53A4CD-319F-4EB0-9625-694A8A4048F0}" type="presParOf" srcId="{BD0C8430-41B6-47AA-83DC-0AB0FB48BA5F}" destId="{590A3946-0079-451C-B6A0-39710C548243}" srcOrd="5" destOrd="0" presId="urn:microsoft.com/office/officeart/2018/2/layout/IconVerticalSolidList"/>
    <dgm:cxn modelId="{D4F2DED6-A33C-4BAD-AC7D-E6711F6E7BA2}" type="presParOf" srcId="{BD0C8430-41B6-47AA-83DC-0AB0FB48BA5F}" destId="{33756514-BFB6-40E6-A12D-4DEFCF50EE87}" srcOrd="6" destOrd="0" presId="urn:microsoft.com/office/officeart/2018/2/layout/IconVerticalSolidList"/>
    <dgm:cxn modelId="{69C10940-2608-4666-9B7B-DD13D8B3C073}" type="presParOf" srcId="{33756514-BFB6-40E6-A12D-4DEFCF50EE87}" destId="{6A3DA7F2-F035-4A11-9194-13216C5457D2}" srcOrd="0" destOrd="0" presId="urn:microsoft.com/office/officeart/2018/2/layout/IconVerticalSolidList"/>
    <dgm:cxn modelId="{D0DF9EF2-C2AF-4F1B-A472-864E36E7F538}" type="presParOf" srcId="{33756514-BFB6-40E6-A12D-4DEFCF50EE87}" destId="{DA5E58BF-7CA8-4484-B8C6-1EB1E8FEE533}" srcOrd="1" destOrd="0" presId="urn:microsoft.com/office/officeart/2018/2/layout/IconVerticalSolidList"/>
    <dgm:cxn modelId="{5BAAAA9A-8FBC-454F-9E61-C6B47EC16D4E}" type="presParOf" srcId="{33756514-BFB6-40E6-A12D-4DEFCF50EE87}" destId="{973BE4D2-A9BC-4949-9C04-35684FBEE048}" srcOrd="2" destOrd="0" presId="urn:microsoft.com/office/officeart/2018/2/layout/IconVerticalSolidList"/>
    <dgm:cxn modelId="{9760E5DE-87F5-4293-BBDB-9A495DC0488B}" type="presParOf" srcId="{33756514-BFB6-40E6-A12D-4DEFCF50EE87}" destId="{61DD2E62-CDF8-4C98-9DB2-815F8FA7ECBD}" srcOrd="3" destOrd="0" presId="urn:microsoft.com/office/officeart/2018/2/layout/IconVerticalSolidList"/>
    <dgm:cxn modelId="{A2FB7098-6EB2-4D75-AD2D-B33B63F9C52D}" type="presParOf" srcId="{BD0C8430-41B6-47AA-83DC-0AB0FB48BA5F}" destId="{07D1501A-2026-4F22-8FB3-A717FBCAA67E}" srcOrd="7" destOrd="0" presId="urn:microsoft.com/office/officeart/2018/2/layout/IconVerticalSolidList"/>
    <dgm:cxn modelId="{2FA8B858-EA8E-465B-B03D-A6FDBFA7480A}" type="presParOf" srcId="{BD0C8430-41B6-47AA-83DC-0AB0FB48BA5F}" destId="{38CEFA34-2601-4132-8E7B-92E5B26BB62C}" srcOrd="8" destOrd="0" presId="urn:microsoft.com/office/officeart/2018/2/layout/IconVerticalSolidList"/>
    <dgm:cxn modelId="{F5598259-F940-434C-AC96-33C866FD72FC}" type="presParOf" srcId="{38CEFA34-2601-4132-8E7B-92E5B26BB62C}" destId="{82C67988-499E-4777-9F87-D7F2CF98BABE}" srcOrd="0" destOrd="0" presId="urn:microsoft.com/office/officeart/2018/2/layout/IconVerticalSolidList"/>
    <dgm:cxn modelId="{F1DDCE42-298F-4285-ACB5-D10CAEFA986C}" type="presParOf" srcId="{38CEFA34-2601-4132-8E7B-92E5B26BB62C}" destId="{FF0D38C5-C092-4352-B0BB-222066A97D7B}" srcOrd="1" destOrd="0" presId="urn:microsoft.com/office/officeart/2018/2/layout/IconVerticalSolidList"/>
    <dgm:cxn modelId="{BB32E0A9-394D-4BB0-8359-11D2E99E033F}" type="presParOf" srcId="{38CEFA34-2601-4132-8E7B-92E5B26BB62C}" destId="{B563196C-6915-4909-9EE1-8A7FDDCF9849}" srcOrd="2" destOrd="0" presId="urn:microsoft.com/office/officeart/2018/2/layout/IconVerticalSolidList"/>
    <dgm:cxn modelId="{4B5E1A5A-405C-4845-8787-685FD7FE0B78}" type="presParOf" srcId="{38CEFA34-2601-4132-8E7B-92E5B26BB62C}" destId="{929CFD49-446B-4800-8629-DF3CD4A308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9F64A-B768-452E-896C-1EE12150E0A9}">
      <dsp:nvSpPr>
        <dsp:cNvPr id="0" name=""/>
        <dsp:cNvSpPr/>
      </dsp:nvSpPr>
      <dsp:spPr>
        <a:xfrm>
          <a:off x="0" y="18303"/>
          <a:ext cx="7416000" cy="664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Je </a:t>
          </a:r>
          <a:r>
            <a:rPr lang="en-US" sz="2400" kern="1200" dirty="0" err="1"/>
            <a:t>zoekt</a:t>
          </a:r>
          <a:r>
            <a:rPr lang="en-US" sz="2400" kern="1200" dirty="0"/>
            <a:t> </a:t>
          </a:r>
          <a:r>
            <a:rPr lang="en-US" sz="2400" kern="1200" dirty="0" err="1"/>
            <a:t>zelf</a:t>
          </a:r>
          <a:r>
            <a:rPr lang="en-US" sz="2400" kern="1200" dirty="0"/>
            <a:t> </a:t>
          </a:r>
          <a:r>
            <a:rPr lang="en-US" sz="2400" kern="1200" dirty="0" err="1"/>
            <a:t>naar</a:t>
          </a:r>
          <a:r>
            <a:rPr lang="en-US" sz="2400" kern="1200" dirty="0"/>
            <a:t> </a:t>
          </a:r>
          <a:r>
            <a:rPr lang="en-US" sz="2400" kern="1200" dirty="0" err="1"/>
            <a:t>hulpverlening</a:t>
          </a:r>
          <a:endParaRPr lang="en-US" sz="2400" kern="1200" dirty="0"/>
        </a:p>
      </dsp:txBody>
      <dsp:txXfrm>
        <a:off x="32456" y="50759"/>
        <a:ext cx="7351088" cy="599958"/>
      </dsp:txXfrm>
    </dsp:sp>
    <dsp:sp modelId="{A8A8D21E-6BAB-48BF-88C2-A02F3E338A51}">
      <dsp:nvSpPr>
        <dsp:cNvPr id="0" name=""/>
        <dsp:cNvSpPr/>
      </dsp:nvSpPr>
      <dsp:spPr>
        <a:xfrm>
          <a:off x="0" y="760934"/>
          <a:ext cx="7416000" cy="664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Je </a:t>
          </a:r>
          <a:r>
            <a:rPr lang="en-US" sz="2400" kern="1200" dirty="0" err="1"/>
            <a:t>verwijst</a:t>
          </a:r>
          <a:r>
            <a:rPr lang="en-US" sz="2400" kern="1200" dirty="0"/>
            <a:t> </a:t>
          </a:r>
          <a:r>
            <a:rPr lang="en-US" sz="2400" kern="1200" dirty="0" err="1"/>
            <a:t>iemand</a:t>
          </a:r>
          <a:r>
            <a:rPr lang="en-US" sz="2400" kern="1200" dirty="0"/>
            <a:t> door</a:t>
          </a:r>
        </a:p>
      </dsp:txBody>
      <dsp:txXfrm>
        <a:off x="32456" y="793390"/>
        <a:ext cx="7351088" cy="599958"/>
      </dsp:txXfrm>
    </dsp:sp>
    <dsp:sp modelId="{D59FF6EA-9F3C-42E8-B0D7-8D711CA46FBC}">
      <dsp:nvSpPr>
        <dsp:cNvPr id="0" name=""/>
        <dsp:cNvSpPr/>
      </dsp:nvSpPr>
      <dsp:spPr>
        <a:xfrm>
          <a:off x="0" y="1503564"/>
          <a:ext cx="7416000" cy="664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Je </a:t>
          </a:r>
          <a:r>
            <a:rPr lang="en-US" sz="2400" kern="1200" dirty="0" err="1"/>
            <a:t>wil</a:t>
          </a:r>
          <a:r>
            <a:rPr lang="en-US" sz="2400" kern="1200" dirty="0"/>
            <a:t> </a:t>
          </a:r>
          <a:r>
            <a:rPr lang="en-US" sz="2400" kern="1200" dirty="0" err="1"/>
            <a:t>zorgactoren</a:t>
          </a:r>
          <a:r>
            <a:rPr lang="en-US" sz="2400" kern="1200" dirty="0"/>
            <a:t> </a:t>
          </a:r>
          <a:r>
            <a:rPr lang="en-US" sz="2400" kern="1200" dirty="0" err="1"/>
            <a:t>buiten</a:t>
          </a:r>
          <a:r>
            <a:rPr lang="en-US" sz="2400" kern="1200" dirty="0"/>
            <a:t> </a:t>
          </a:r>
          <a:r>
            <a:rPr lang="en-US" sz="2400" kern="1200" dirty="0" err="1"/>
            <a:t>jouw</a:t>
          </a:r>
          <a:r>
            <a:rPr lang="en-US" sz="2400" kern="1200" dirty="0"/>
            <a:t> eigen sector </a:t>
          </a:r>
          <a:r>
            <a:rPr lang="en-US" sz="2400" kern="1200" dirty="0" err="1"/>
            <a:t>leren</a:t>
          </a:r>
          <a:r>
            <a:rPr lang="en-US" sz="2400" kern="1200" dirty="0"/>
            <a:t> </a:t>
          </a:r>
          <a:r>
            <a:rPr lang="en-US" sz="2400" kern="1200" dirty="0" err="1"/>
            <a:t>kennen</a:t>
          </a:r>
          <a:endParaRPr lang="en-US" sz="2400" kern="1200" dirty="0"/>
        </a:p>
      </dsp:txBody>
      <dsp:txXfrm>
        <a:off x="32456" y="1536020"/>
        <a:ext cx="7351088" cy="599958"/>
      </dsp:txXfrm>
    </dsp:sp>
    <dsp:sp modelId="{A790F9BE-3307-4296-A0E2-ADFF46C0E64C}">
      <dsp:nvSpPr>
        <dsp:cNvPr id="0" name=""/>
        <dsp:cNvSpPr/>
      </dsp:nvSpPr>
      <dsp:spPr>
        <a:xfrm>
          <a:off x="0" y="2246195"/>
          <a:ext cx="7416000" cy="664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Je </a:t>
          </a:r>
          <a:r>
            <a:rPr lang="en-US" sz="2400" kern="1200" dirty="0" err="1"/>
            <a:t>wil</a:t>
          </a:r>
          <a:r>
            <a:rPr lang="en-US" sz="2400" kern="1200" dirty="0"/>
            <a:t> </a:t>
          </a:r>
          <a:r>
            <a:rPr lang="en-US" sz="2400" kern="1200" dirty="0" err="1"/>
            <a:t>lijsten</a:t>
          </a:r>
          <a:r>
            <a:rPr lang="en-US" sz="2400" kern="1200" dirty="0"/>
            <a:t> van </a:t>
          </a:r>
          <a:r>
            <a:rPr lang="en-US" sz="2400" kern="1200" dirty="0" err="1"/>
            <a:t>zorgactoren</a:t>
          </a:r>
          <a:r>
            <a:rPr lang="en-US" sz="2400" kern="1200" dirty="0"/>
            <a:t> </a:t>
          </a:r>
          <a:r>
            <a:rPr lang="en-US" sz="2400" kern="1200" dirty="0" err="1"/>
            <a:t>bijhouden</a:t>
          </a:r>
          <a:r>
            <a:rPr lang="en-US" sz="2400" kern="1200" dirty="0"/>
            <a:t> en </a:t>
          </a:r>
          <a:r>
            <a:rPr lang="en-US" sz="2400" kern="1200" dirty="0" err="1"/>
            <a:t>gebruiken</a:t>
          </a:r>
          <a:endParaRPr lang="en-US" sz="2400" kern="1200" dirty="0"/>
        </a:p>
      </dsp:txBody>
      <dsp:txXfrm>
        <a:off x="32456" y="2278651"/>
        <a:ext cx="7351088" cy="599958"/>
      </dsp:txXfrm>
    </dsp:sp>
    <dsp:sp modelId="{BC1AB431-1243-4D94-9F2B-7769824DB4BB}">
      <dsp:nvSpPr>
        <dsp:cNvPr id="0" name=""/>
        <dsp:cNvSpPr/>
      </dsp:nvSpPr>
      <dsp:spPr>
        <a:xfrm>
          <a:off x="0" y="2988825"/>
          <a:ext cx="7416000" cy="664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Je </a:t>
          </a:r>
          <a:r>
            <a:rPr lang="en-US" sz="2400" kern="1200" dirty="0" err="1"/>
            <a:t>wil</a:t>
          </a:r>
          <a:r>
            <a:rPr lang="en-US" sz="2400" kern="1200" dirty="0"/>
            <a:t> je eigen </a:t>
          </a:r>
          <a:r>
            <a:rPr lang="en-US" sz="2400" kern="1200" dirty="0" err="1"/>
            <a:t>aanbod</a:t>
          </a:r>
          <a:r>
            <a:rPr lang="en-US" sz="2400" kern="1200" dirty="0"/>
            <a:t> </a:t>
          </a:r>
          <a:r>
            <a:rPr lang="en-US" sz="2400" kern="1200" dirty="0" err="1"/>
            <a:t>bekend</a:t>
          </a:r>
          <a:r>
            <a:rPr lang="en-US" sz="2400" kern="1200" dirty="0"/>
            <a:t> </a:t>
          </a:r>
          <a:r>
            <a:rPr lang="en-US" sz="2400" kern="1200" dirty="0" err="1"/>
            <a:t>maken</a:t>
          </a:r>
          <a:endParaRPr lang="en-US" sz="2400" kern="1200" dirty="0"/>
        </a:p>
      </dsp:txBody>
      <dsp:txXfrm>
        <a:off x="32456" y="3021281"/>
        <a:ext cx="7351088" cy="599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28F6C-68D7-4D61-89B5-A27D6689301A}">
      <dsp:nvSpPr>
        <dsp:cNvPr id="0" name=""/>
        <dsp:cNvSpPr/>
      </dsp:nvSpPr>
      <dsp:spPr>
        <a:xfrm>
          <a:off x="0" y="2868"/>
          <a:ext cx="7416000" cy="611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8D661-08AA-4C28-8248-2DC398503DBA}">
      <dsp:nvSpPr>
        <dsp:cNvPr id="0" name=""/>
        <dsp:cNvSpPr/>
      </dsp:nvSpPr>
      <dsp:spPr>
        <a:xfrm>
          <a:off x="184840" y="140353"/>
          <a:ext cx="336074" cy="33607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B00FC3-C801-4461-85BA-DB0967A38F8B}">
      <dsp:nvSpPr>
        <dsp:cNvPr id="0" name=""/>
        <dsp:cNvSpPr/>
      </dsp:nvSpPr>
      <dsp:spPr>
        <a:xfrm>
          <a:off x="705755" y="2868"/>
          <a:ext cx="6710244" cy="611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669" tIns="64669" rIns="64669" bIns="64669" numCol="1" spcCol="1270" anchor="ctr" anchorCtr="0">
          <a:noAutofit/>
        </a:bodyPr>
        <a:lstStyle/>
        <a:p>
          <a:pPr marL="0" lvl="0" indent="0" algn="l" defTabSz="844550">
            <a:lnSpc>
              <a:spcPct val="100000"/>
            </a:lnSpc>
            <a:spcBef>
              <a:spcPct val="0"/>
            </a:spcBef>
            <a:spcAft>
              <a:spcPct val="35000"/>
            </a:spcAft>
            <a:buNone/>
          </a:pPr>
          <a:r>
            <a:rPr lang="nl-BE" sz="1900" b="1" kern="1200"/>
            <a:t>Burgers</a:t>
          </a:r>
          <a:endParaRPr lang="en-US" sz="1900" kern="1200"/>
        </a:p>
      </dsp:txBody>
      <dsp:txXfrm>
        <a:off x="705755" y="2868"/>
        <a:ext cx="6710244" cy="611043"/>
      </dsp:txXfrm>
    </dsp:sp>
    <dsp:sp modelId="{A38D99B3-6442-405A-B3CA-066E320D9DF3}">
      <dsp:nvSpPr>
        <dsp:cNvPr id="0" name=""/>
        <dsp:cNvSpPr/>
      </dsp:nvSpPr>
      <dsp:spPr>
        <a:xfrm>
          <a:off x="0" y="766673"/>
          <a:ext cx="7416000" cy="611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67BD9-A51B-4E77-8E61-894C8FE1E70B}">
      <dsp:nvSpPr>
        <dsp:cNvPr id="0" name=""/>
        <dsp:cNvSpPr/>
      </dsp:nvSpPr>
      <dsp:spPr>
        <a:xfrm>
          <a:off x="184840" y="904158"/>
          <a:ext cx="336074" cy="33607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4496B0-B49F-4523-9C32-DD4082FE52D6}">
      <dsp:nvSpPr>
        <dsp:cNvPr id="0" name=""/>
        <dsp:cNvSpPr/>
      </dsp:nvSpPr>
      <dsp:spPr>
        <a:xfrm>
          <a:off x="705755" y="766673"/>
          <a:ext cx="6710244" cy="611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669" tIns="64669" rIns="64669" bIns="64669" numCol="1" spcCol="1270" anchor="ctr" anchorCtr="0">
          <a:noAutofit/>
        </a:bodyPr>
        <a:lstStyle/>
        <a:p>
          <a:pPr marL="0" lvl="0" indent="0" algn="l" defTabSz="844550">
            <a:lnSpc>
              <a:spcPct val="100000"/>
            </a:lnSpc>
            <a:spcBef>
              <a:spcPct val="0"/>
            </a:spcBef>
            <a:spcAft>
              <a:spcPct val="35000"/>
            </a:spcAft>
            <a:buNone/>
          </a:pPr>
          <a:r>
            <a:rPr lang="nl-BE" sz="1900" b="1" kern="1200"/>
            <a:t>Doorverwijzers/hulpverleners</a:t>
          </a:r>
          <a:endParaRPr lang="en-US" sz="1900" kern="1200"/>
        </a:p>
      </dsp:txBody>
      <dsp:txXfrm>
        <a:off x="705755" y="766673"/>
        <a:ext cx="6710244" cy="611043"/>
      </dsp:txXfrm>
    </dsp:sp>
    <dsp:sp modelId="{D82EA4E3-32C9-4D4D-B174-B174BBC202BA}">
      <dsp:nvSpPr>
        <dsp:cNvPr id="0" name=""/>
        <dsp:cNvSpPr/>
      </dsp:nvSpPr>
      <dsp:spPr>
        <a:xfrm>
          <a:off x="0" y="1530478"/>
          <a:ext cx="7416000" cy="611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8C57CB-9BD5-4937-8CC8-A62A76278D58}">
      <dsp:nvSpPr>
        <dsp:cNvPr id="0" name=""/>
        <dsp:cNvSpPr/>
      </dsp:nvSpPr>
      <dsp:spPr>
        <a:xfrm>
          <a:off x="184840" y="1667962"/>
          <a:ext cx="336074" cy="3360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47D69A-0B26-4F6E-9A48-B897C100B650}">
      <dsp:nvSpPr>
        <dsp:cNvPr id="0" name=""/>
        <dsp:cNvSpPr/>
      </dsp:nvSpPr>
      <dsp:spPr>
        <a:xfrm>
          <a:off x="705755" y="1530478"/>
          <a:ext cx="6710244" cy="611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669" tIns="64669" rIns="64669" bIns="64669" numCol="1" spcCol="1270" anchor="ctr" anchorCtr="0">
          <a:noAutofit/>
        </a:bodyPr>
        <a:lstStyle/>
        <a:p>
          <a:pPr marL="0" lvl="0" indent="0" algn="l" defTabSz="844550">
            <a:lnSpc>
              <a:spcPct val="100000"/>
            </a:lnSpc>
            <a:spcBef>
              <a:spcPct val="0"/>
            </a:spcBef>
            <a:spcAft>
              <a:spcPct val="35000"/>
            </a:spcAft>
            <a:buNone/>
          </a:pPr>
          <a:r>
            <a:rPr lang="en-US" sz="1900" b="1" kern="1200" err="1"/>
            <a:t>Zorgverleners</a:t>
          </a:r>
          <a:endParaRPr lang="en-US" sz="1900" b="1" kern="1200"/>
        </a:p>
      </dsp:txBody>
      <dsp:txXfrm>
        <a:off x="705755" y="1530478"/>
        <a:ext cx="6710244" cy="611043"/>
      </dsp:txXfrm>
    </dsp:sp>
    <dsp:sp modelId="{6A3DA7F2-F035-4A11-9194-13216C5457D2}">
      <dsp:nvSpPr>
        <dsp:cNvPr id="0" name=""/>
        <dsp:cNvSpPr/>
      </dsp:nvSpPr>
      <dsp:spPr>
        <a:xfrm>
          <a:off x="0" y="2294282"/>
          <a:ext cx="7416000" cy="611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5E58BF-7CA8-4484-B8C6-1EB1E8FEE533}">
      <dsp:nvSpPr>
        <dsp:cNvPr id="0" name=""/>
        <dsp:cNvSpPr/>
      </dsp:nvSpPr>
      <dsp:spPr>
        <a:xfrm>
          <a:off x="184840" y="2431767"/>
          <a:ext cx="336074" cy="33607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DD2E62-CDF8-4C98-9DB2-815F8FA7ECBD}">
      <dsp:nvSpPr>
        <dsp:cNvPr id="0" name=""/>
        <dsp:cNvSpPr/>
      </dsp:nvSpPr>
      <dsp:spPr>
        <a:xfrm>
          <a:off x="705755" y="2294282"/>
          <a:ext cx="6710244" cy="611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669" tIns="64669" rIns="64669" bIns="64669" numCol="1" spcCol="1270" anchor="ctr" anchorCtr="0">
          <a:noAutofit/>
        </a:bodyPr>
        <a:lstStyle/>
        <a:p>
          <a:pPr marL="0" lvl="0" indent="0" algn="l" defTabSz="844550">
            <a:lnSpc>
              <a:spcPct val="100000"/>
            </a:lnSpc>
            <a:spcBef>
              <a:spcPct val="0"/>
            </a:spcBef>
            <a:spcAft>
              <a:spcPct val="35000"/>
            </a:spcAft>
            <a:buNone/>
          </a:pPr>
          <a:r>
            <a:rPr lang="en-US" sz="1900" b="1" kern="1200" err="1"/>
            <a:t>Overheid</a:t>
          </a:r>
          <a:endParaRPr lang="en-US" sz="1900" b="1" kern="1200"/>
        </a:p>
      </dsp:txBody>
      <dsp:txXfrm>
        <a:off x="705755" y="2294282"/>
        <a:ext cx="6710244" cy="611043"/>
      </dsp:txXfrm>
    </dsp:sp>
    <dsp:sp modelId="{82C67988-499E-4777-9F87-D7F2CF98BABE}">
      <dsp:nvSpPr>
        <dsp:cNvPr id="0" name=""/>
        <dsp:cNvSpPr/>
      </dsp:nvSpPr>
      <dsp:spPr>
        <a:xfrm>
          <a:off x="0" y="3058087"/>
          <a:ext cx="7416000" cy="611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D38C5-C092-4352-B0BB-222066A97D7B}">
      <dsp:nvSpPr>
        <dsp:cNvPr id="0" name=""/>
        <dsp:cNvSpPr/>
      </dsp:nvSpPr>
      <dsp:spPr>
        <a:xfrm>
          <a:off x="184840" y="3195572"/>
          <a:ext cx="336074" cy="33607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9CFD49-446B-4800-8629-DF3CD4A308B7}">
      <dsp:nvSpPr>
        <dsp:cNvPr id="0" name=""/>
        <dsp:cNvSpPr/>
      </dsp:nvSpPr>
      <dsp:spPr>
        <a:xfrm>
          <a:off x="705755" y="3058087"/>
          <a:ext cx="6710244" cy="611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669" tIns="64669" rIns="64669" bIns="64669" numCol="1" spcCol="1270" anchor="ctr" anchorCtr="0">
          <a:noAutofit/>
        </a:bodyPr>
        <a:lstStyle/>
        <a:p>
          <a:pPr marL="0" lvl="0" indent="0" algn="l" defTabSz="844550">
            <a:lnSpc>
              <a:spcPct val="100000"/>
            </a:lnSpc>
            <a:spcBef>
              <a:spcPct val="0"/>
            </a:spcBef>
            <a:spcAft>
              <a:spcPct val="35000"/>
            </a:spcAft>
            <a:buNone/>
          </a:pPr>
          <a:r>
            <a:rPr lang="en-US" sz="1900" b="1" kern="1200" err="1"/>
            <a:t>Onderwijs</a:t>
          </a:r>
          <a:endParaRPr lang="en-US" sz="1900" b="1" kern="1200"/>
        </a:p>
      </dsp:txBody>
      <dsp:txXfrm>
        <a:off x="705755" y="3058087"/>
        <a:ext cx="6710244" cy="6110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18-10-2023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18/10/2023</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Een belangrijke functie van de sociale kaart is de doorverwijzing. Als je bijvoorbeeld als arts op zoek bent naar een logopedist, kinesitherapeut of klinisch psycholoog</a:t>
            </a:r>
            <a:r>
              <a:rPr lang="nl-BE" sz="1800">
                <a:effectLst/>
                <a:latin typeface="Calibri" panose="020F0502020204030204" pitchFamily="34" charset="0"/>
                <a:ea typeface="Calibri" panose="020F0502020204030204" pitchFamily="34" charset="0"/>
                <a:cs typeface="Times New Roman" panose="02020603050405020304" pitchFamily="18" charset="0"/>
              </a:rPr>
              <a:t> </a:t>
            </a: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in je buurt of als maatschappelijk werker op zoek bent naar initiatieven voor kinderopvang in je gemeente kan je de sociale kaart raadplegen. De centrale databank zorgt ervoor dat je op een vlotte manier de juiste gegevens vindt en die meteen kan doorsturen naar jouw cliënt of patiënt.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indent="447675" algn="just">
              <a:lnSpc>
                <a:spcPts val="1200"/>
              </a:lnSpc>
              <a:spcAft>
                <a:spcPts val="800"/>
              </a:spcAft>
            </a:pPr>
            <a:r>
              <a:rPr lang="nl-BE"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De sociale kaart is een intersectorale tool, waardoor de verschillende zorgactoren via de sociale kaart, niet alleen hun eigen sector maar ook andere sectoren, waarin ze vaak minder thuis zijn, beter leren kennen.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indent="447675" algn="just">
              <a:lnSpc>
                <a:spcPts val="1200"/>
              </a:lnSpc>
              <a:spcAft>
                <a:spcPts val="800"/>
              </a:spcAft>
            </a:pPr>
            <a:r>
              <a:rPr lang="nl-BE"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Door gebruik te maken van de sociale kaart, hoef je zelf geen lijsten meer bij te houden van verschillende zorgverleners, hoef je geen eigen lokale sociale kaart te maken. Je vindt alles terug op 1 centrale plaats.</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413110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313634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fontAlgn="base"/>
            <a:r>
              <a:rPr lang="nl-BE" sz="1800">
                <a:solidFill>
                  <a:srgbClr val="000000"/>
                </a:solidFill>
                <a:effectLst/>
                <a:latin typeface="Calibri" panose="020F0502020204030204" pitchFamily="34" charset="0"/>
                <a:ea typeface="Times New Roman" panose="02020603050405020304" pitchFamily="18" charset="0"/>
              </a:rPr>
              <a:t>Alle gegevens, van zowel zorgvoorzieningen als zorgverleners zijn verzameld in 1 centrale, gestructureerde brondatabank en dit voor heel Vlaanderen en Brussel. </a:t>
            </a:r>
            <a:r>
              <a:rPr lang="nl-BE" sz="1800">
                <a:effectLst/>
                <a:latin typeface="Calibri" panose="020F0502020204030204" pitchFamily="34" charset="0"/>
                <a:ea typeface="Times New Roman" panose="02020603050405020304" pitchFamily="18" charset="0"/>
              </a:rPr>
              <a:t>​De sociale kaart neemt minimaal de erkende zorgaanbieders en hun zorgactiviteiten op, maar kan ook niet-erkende initiatieven opnemen die in de lijn liggen van de beleidsdoelstellingen van de Vlaamse overheid. </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Het blijft een grote uitdaging om de sociale kaart actueel en volledig te houden. Daarvoor gebruikt het team sociale kaart bestaande overheidsbronnen waar al gegevens van zorgaanbieders in zitten en doen we beroep op de zorgaanbieders zelf om hun gegevens actueel te houden.</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We noemen dit het principe van de gedeelde verantwoordelijkheid: overheid en zorgaanbieders werken samen aan een actuele sociale kaart. Met een gratis account enz. (deel van tekst infra)</a:t>
            </a:r>
            <a:endParaRPr lang="nl-BE" sz="1800">
              <a:effectLst/>
              <a:latin typeface="Times New Roman" panose="02020603050405020304" pitchFamily="18" charset="0"/>
              <a:ea typeface="Times New Roman" panose="02020603050405020304" pitchFamily="18" charset="0"/>
            </a:endParaRPr>
          </a:p>
          <a:p>
            <a:pPr algn="just" fontAlgn="base"/>
            <a:r>
              <a:rPr lang="nl-BE" sz="1800">
                <a:solidFill>
                  <a:srgbClr val="000000"/>
                </a:solidFill>
                <a:effectLst/>
                <a:latin typeface="Calibri" panose="020F0502020204030204" pitchFamily="34" charset="0"/>
                <a:ea typeface="Times New Roman" panose="02020603050405020304" pitchFamily="18" charset="0"/>
              </a:rPr>
              <a:t> </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​Daarnaast werkt de sociale kaart nauw samen met partners die gepokt en gemazeld zijn in het werkveld: de eerstelijnszones, beroepsverenigingen, collega’s van het Agentschap Opgroeien, maar evengoed met onze contacten bij lokale besturen of (belangenorganisaties?).</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Die partners geven ons veel inhoudelijke input over hun sector en met hen bekijken we hoe de gegevens van zorgaanbieders zo optimaal mogelijk op de sociale kaart kunnen verschijnen.​</a:t>
            </a:r>
            <a:endParaRPr lang="nl-BE" sz="1800">
              <a:effectLst/>
              <a:latin typeface="Times New Roman" panose="02020603050405020304" pitchFamily="18" charset="0"/>
              <a:ea typeface="Times New Roman" panose="02020603050405020304" pitchFamily="18" charset="0"/>
            </a:endParaRPr>
          </a:p>
          <a:p>
            <a:endParaRPr lang="nl-BE">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3314290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fontAlgn="base"/>
            <a:r>
              <a:rPr lang="nl-BE" sz="1800">
                <a:solidFill>
                  <a:srgbClr val="000000"/>
                </a:solidFill>
                <a:effectLst/>
                <a:latin typeface="Calibri" panose="020F0502020204030204" pitchFamily="34" charset="0"/>
                <a:ea typeface="Times New Roman" panose="02020603050405020304" pitchFamily="18" charset="0"/>
              </a:rPr>
              <a:t>Alle gegevens, van zowel zorgvoorzieningen als zorgverleners zijn verzameld in 1 centrale, gestructureerde brondatabank en dit voor heel Vlaanderen en Brussel. </a:t>
            </a:r>
            <a:r>
              <a:rPr lang="nl-BE" sz="1800">
                <a:effectLst/>
                <a:latin typeface="Calibri" panose="020F0502020204030204" pitchFamily="34" charset="0"/>
                <a:ea typeface="Times New Roman" panose="02020603050405020304" pitchFamily="18" charset="0"/>
              </a:rPr>
              <a:t>​De sociale kaart neemt minimaal de erkende zorgaanbieders en hun zorgactiviteiten op, maar kan ook niet-erkende initiatieven opnemen die in de lijn liggen van de beleidsdoelstellingen van de Vlaamse overheid. </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Het blijft een grote uitdaging om de sociale kaart actueel en volledig te houden. Daarvoor gebruikt het team sociale kaart bestaande overheidsbronnen waar al gegevens van zorgaanbieders in zitten en doen we beroep op de zorgaanbieders zelf om hun gegevens actueel te houden.</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We noemen dit het principe van de gedeelde verantwoordelijkheid: overheid en zorgaanbieders werken samen aan een actuele sociale kaart. Met een gratis account enz. (deel van tekst infra)</a:t>
            </a:r>
            <a:endParaRPr lang="nl-BE" sz="1800">
              <a:effectLst/>
              <a:latin typeface="Times New Roman" panose="02020603050405020304" pitchFamily="18" charset="0"/>
              <a:ea typeface="Times New Roman" panose="02020603050405020304" pitchFamily="18" charset="0"/>
            </a:endParaRPr>
          </a:p>
          <a:p>
            <a:pPr algn="just" fontAlgn="base"/>
            <a:r>
              <a:rPr lang="nl-BE" sz="1800">
                <a:solidFill>
                  <a:srgbClr val="000000"/>
                </a:solidFill>
                <a:effectLst/>
                <a:latin typeface="Calibri" panose="020F0502020204030204" pitchFamily="34" charset="0"/>
                <a:ea typeface="Times New Roman" panose="02020603050405020304" pitchFamily="18" charset="0"/>
              </a:rPr>
              <a:t> </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​Daarnaast werkt de sociale kaart nauw samen met partners die gepokt en gemazeld zijn in het werkveld: de eerstelijnszones, beroepsverenigingen, collega’s van het Agentschap Opgroeien, maar evengoed met onze contacten bij lokale besturen of (belangenorganisaties?).</a:t>
            </a:r>
            <a:endParaRPr lang="nl-BE" sz="1800">
              <a:effectLst/>
              <a:latin typeface="Times New Roman" panose="02020603050405020304" pitchFamily="18" charset="0"/>
              <a:ea typeface="Times New Roman" panose="02020603050405020304" pitchFamily="18" charset="0"/>
            </a:endParaRPr>
          </a:p>
          <a:p>
            <a:pPr algn="just" fontAlgn="base"/>
            <a:r>
              <a:rPr lang="nl-BE" sz="1800">
                <a:effectLst/>
                <a:latin typeface="Calibri" panose="020F0502020204030204" pitchFamily="34" charset="0"/>
                <a:ea typeface="Times New Roman" panose="02020603050405020304" pitchFamily="18" charset="0"/>
              </a:rPr>
              <a:t>Die partners geven ons veel inhoudelijke input over hun sector en met hen bekijken we hoe de gegevens van zorgaanbieders zo optimaal mogelijk op de sociale kaart kunnen verschijnen.​</a:t>
            </a:r>
            <a:endParaRPr lang="nl-BE" sz="1800">
              <a:effectLst/>
              <a:latin typeface="Times New Roman" panose="02020603050405020304" pitchFamily="18" charset="0"/>
              <a:ea typeface="Times New Roman" panose="02020603050405020304" pitchFamily="18" charset="0"/>
            </a:endParaRPr>
          </a:p>
          <a:p>
            <a:endParaRPr lang="nl-BE">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331429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115</a:t>
            </a:fld>
            <a:endParaRPr lang="nl-BE"/>
          </a:p>
        </p:txBody>
      </p:sp>
    </p:spTree>
    <p:extLst>
      <p:ext uri="{BB962C8B-B14F-4D97-AF65-F5344CB8AC3E}">
        <p14:creationId xmlns:p14="http://schemas.microsoft.com/office/powerpoint/2010/main" val="140798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314376" y="0"/>
            <a:ext cx="8820000" cy="6012000"/>
          </a:xfrm>
        </p:spPr>
        <p:txBody>
          <a:bodyPr anchor="ctr"/>
          <a:lstStyle>
            <a:lvl1pPr algn="ctr">
              <a:buNone/>
              <a:defRPr>
                <a:solidFill>
                  <a:srgbClr val="FF0000"/>
                </a:solidFill>
              </a:defRPr>
            </a:lvl1pPr>
          </a:lstStyle>
          <a:p>
            <a:r>
              <a:rPr lang="en-US"/>
              <a:t>Click icon to add picture</a:t>
            </a:r>
            <a:endParaRPr lang="nl-BE" dirty="0"/>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1" i="0">
                <a:solidFill>
                  <a:srgbClr val="373736"/>
                </a:solidFill>
                <a:latin typeface="+mj-lt"/>
                <a:cs typeface="FlandersArtSans-Bold" panose="00000800000000000000" pitchFamily="2" charset="0"/>
              </a:defRPr>
            </a:lvl1pPr>
          </a:lstStyle>
          <a:p>
            <a:r>
              <a:rPr lang="en-US"/>
              <a:t>Click to edit Master title style</a:t>
            </a:r>
            <a:endParaRPr lang="nl-BE" dirty="0"/>
          </a:p>
        </p:txBody>
      </p:sp>
      <p:sp>
        <p:nvSpPr>
          <p:cNvPr id="12" name="Ondertitel 2"/>
          <p:cNvSpPr>
            <a:spLocks noGrp="1"/>
          </p:cNvSpPr>
          <p:nvPr>
            <p:ph type="subTitle" idx="1"/>
          </p:nvPr>
        </p:nvSpPr>
        <p:spPr>
          <a:xfrm>
            <a:off x="5176691" y="3971836"/>
            <a:ext cx="3408509" cy="2112905"/>
          </a:xfrm>
        </p:spPr>
        <p:txBody>
          <a:bodyPr lIns="0" tIns="0" rIns="0" bIns="0">
            <a:noAutofit/>
          </a:bodyPr>
          <a:lstStyle>
            <a:lvl1pPr marL="0" indent="0" algn="l">
              <a:lnSpc>
                <a:spcPts val="2500"/>
              </a:lnSpc>
              <a:spcBef>
                <a:spcPts val="0"/>
              </a:spcBef>
              <a:buNone/>
              <a:defRPr sz="2100" b="0">
                <a:solidFill>
                  <a:srgbClr val="37373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dirty="0"/>
          </a:p>
        </p:txBody>
      </p:sp>
      <p:sp>
        <p:nvSpPr>
          <p:cNvPr id="7" name="Tijdelijke aanduiding voor dianummer 6"/>
          <p:cNvSpPr>
            <a:spLocks noGrp="1"/>
          </p:cNvSpPr>
          <p:nvPr>
            <p:ph type="sldNum" sz="quarter" idx="12"/>
          </p:nvPr>
        </p:nvSpPr>
        <p:spPr>
          <a:xfrm>
            <a:off x="3960000" y="6242656"/>
            <a:ext cx="1080000" cy="365125"/>
          </a:xfrm>
        </p:spPr>
        <p:txBody>
          <a:bodyPr/>
          <a:lstStyle>
            <a:lvl1pPr>
              <a:defRPr sz="900">
                <a:latin typeface="+mn-lt"/>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276355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_Kleurvlak links">
    <p:spTree>
      <p:nvGrpSpPr>
        <p:cNvPr id="1" name=""/>
        <p:cNvGrpSpPr/>
        <p:nvPr/>
      </p:nvGrpSpPr>
      <p:grpSpPr>
        <a:xfrm>
          <a:off x="0" y="0"/>
          <a:ext cx="0" cy="0"/>
          <a:chOff x="0" y="0"/>
          <a:chExt cx="0" cy="0"/>
        </a:xfrm>
      </p:grpSpPr>
      <p:grpSp>
        <p:nvGrpSpPr>
          <p:cNvPr id="4" name="Groeperen 15">
            <a:extLst>
              <a:ext uri="{FF2B5EF4-FFF2-40B4-BE49-F238E27FC236}">
                <a16:creationId xmlns:a16="http://schemas.microsoft.com/office/drawing/2014/main" id="{34A474A4-F591-4FB5-987C-4F3E06DA0C54}"/>
              </a:ext>
            </a:extLst>
          </p:cNvPr>
          <p:cNvGrpSpPr/>
          <p:nvPr userDrawn="1"/>
        </p:nvGrpSpPr>
        <p:grpSpPr>
          <a:xfrm>
            <a:off x="288002" y="288001"/>
            <a:ext cx="6033505" cy="6265475"/>
            <a:chOff x="288001" y="288000"/>
            <a:chExt cx="6033505" cy="6265475"/>
          </a:xfrm>
          <a:solidFill>
            <a:srgbClr val="8BAE00"/>
          </a:solidFill>
        </p:grpSpPr>
        <p:sp>
          <p:nvSpPr>
            <p:cNvPr id="5" name="Rechthoek 4">
              <a:extLst>
                <a:ext uri="{FF2B5EF4-FFF2-40B4-BE49-F238E27FC236}">
                  <a16:creationId xmlns:a16="http://schemas.microsoft.com/office/drawing/2014/main" id="{00AB2A91-C20F-4C76-B228-39B7B233A89C}"/>
                </a:ext>
              </a:extLst>
            </p:cNvPr>
            <p:cNvSpPr>
              <a:spLocks/>
            </p:cNvSpPr>
            <p:nvPr userDrawn="1"/>
          </p:nvSpPr>
          <p:spPr>
            <a:xfrm>
              <a:off x="288001" y="288000"/>
              <a:ext cx="4248000" cy="6265475"/>
            </a:xfrm>
            <a:prstGeom prst="rect">
              <a:avLst/>
            </a:prstGeom>
            <a:solidFill>
              <a:srgbClr val="657F00"/>
            </a:solidFill>
            <a:ln>
              <a:solidFill>
                <a:srgbClr val="657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sp>
          <p:nvSpPr>
            <p:cNvPr id="6" name="Rechthoekige driehoek 5">
              <a:extLst>
                <a:ext uri="{FF2B5EF4-FFF2-40B4-BE49-F238E27FC236}">
                  <a16:creationId xmlns:a16="http://schemas.microsoft.com/office/drawing/2014/main" id="{0B343F49-8BC9-452C-B682-00A20CDDA801}"/>
                </a:ext>
              </a:extLst>
            </p:cNvPr>
            <p:cNvSpPr/>
            <p:nvPr userDrawn="1"/>
          </p:nvSpPr>
          <p:spPr>
            <a:xfrm>
              <a:off x="4536000" y="288000"/>
              <a:ext cx="1785506" cy="6264000"/>
            </a:xfrm>
            <a:prstGeom prst="rtTriangle">
              <a:avLst/>
            </a:prstGeom>
            <a:solidFill>
              <a:srgbClr val="657F00"/>
            </a:solidFill>
            <a:ln>
              <a:solidFill>
                <a:srgbClr val="657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grpSp>
      <p:sp>
        <p:nvSpPr>
          <p:cNvPr id="8" name="Ondertitel 2">
            <a:extLst>
              <a:ext uri="{FF2B5EF4-FFF2-40B4-BE49-F238E27FC236}">
                <a16:creationId xmlns:a16="http://schemas.microsoft.com/office/drawing/2014/main" id="{0A7C1571-CD6B-45AD-8E11-E46A3B71958A}"/>
              </a:ext>
            </a:extLst>
          </p:cNvPr>
          <p:cNvSpPr>
            <a:spLocks noGrp="1"/>
          </p:cNvSpPr>
          <p:nvPr>
            <p:ph type="subTitle" idx="1"/>
          </p:nvPr>
        </p:nvSpPr>
        <p:spPr>
          <a:xfrm>
            <a:off x="1333577" y="4650972"/>
            <a:ext cx="3816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9" name="Afbeelding 8">
            <a:extLst>
              <a:ext uri="{FF2B5EF4-FFF2-40B4-BE49-F238E27FC236}">
                <a16:creationId xmlns:a16="http://schemas.microsoft.com/office/drawing/2014/main" id="{2636E394-3E2F-4E0F-AB01-5B64408135F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010" y="435443"/>
            <a:ext cx="1754332" cy="684313"/>
          </a:xfrm>
          <a:prstGeom prst="rect">
            <a:avLst/>
          </a:prstGeom>
        </p:spPr>
      </p:pic>
      <p:sp>
        <p:nvSpPr>
          <p:cNvPr id="10" name="Titel 1">
            <a:extLst>
              <a:ext uri="{FF2B5EF4-FFF2-40B4-BE49-F238E27FC236}">
                <a16:creationId xmlns:a16="http://schemas.microsoft.com/office/drawing/2014/main" id="{FCF97235-CF75-4067-87B3-5A47EA2F29F0}"/>
              </a:ext>
            </a:extLst>
          </p:cNvPr>
          <p:cNvSpPr>
            <a:spLocks noGrp="1"/>
          </p:cNvSpPr>
          <p:nvPr>
            <p:ph type="ctrTitle"/>
          </p:nvPr>
        </p:nvSpPr>
        <p:spPr>
          <a:xfrm>
            <a:off x="1332000" y="2556001"/>
            <a:ext cx="3816000" cy="1943999"/>
          </a:xfrm>
        </p:spPr>
        <p:txBody>
          <a:bodyPr wrap="square" anchor="t" anchorCtr="0">
            <a:noAutofit/>
          </a:bodyPr>
          <a:lstStyle>
            <a:lvl1pPr algn="l">
              <a:lnSpc>
                <a:spcPts val="5200"/>
              </a:lnSpc>
              <a:defRPr sz="4800" b="1" i="0">
                <a:solidFill>
                  <a:schemeClr val="bg1"/>
                </a:solidFill>
                <a:latin typeface="Calibri" panose="020F0502020204030204" pitchFamily="34" charset="0"/>
                <a:cs typeface="Calibri" panose="020F0502020204030204" pitchFamily="34" charset="0"/>
              </a:defRPr>
            </a:lvl1pPr>
          </a:lstStyle>
          <a:p>
            <a:r>
              <a:rPr lang="nl-NL" dirty="0"/>
              <a:t>Klik om de stijl te bewerken</a:t>
            </a:r>
            <a:endParaRPr lang="nl-BE" dirty="0"/>
          </a:p>
        </p:txBody>
      </p:sp>
    </p:spTree>
    <p:extLst>
      <p:ext uri="{BB962C8B-B14F-4D97-AF65-F5344CB8AC3E}">
        <p14:creationId xmlns:p14="http://schemas.microsoft.com/office/powerpoint/2010/main" val="3290052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87D4087-5145-47F6-B49E-7CE0ED555A98}"/>
              </a:ext>
            </a:extLst>
          </p:cNvPr>
          <p:cNvSpPr>
            <a:spLocks noGrp="1"/>
          </p:cNvSpPr>
          <p:nvPr>
            <p:ph type="dt" sz="half" idx="10"/>
          </p:nvPr>
        </p:nvSpPr>
        <p:spPr/>
        <p:txBody>
          <a:bodyPr/>
          <a:lstStyle/>
          <a:p>
            <a:fld id="{15E4B6CA-9ADF-4A94-9345-39A5E10F6727}" type="datetimeFigureOut">
              <a:rPr lang="nl-BE" smtClean="0"/>
              <a:t>18/10/2023</a:t>
            </a:fld>
            <a:endParaRPr lang="nl-BE"/>
          </a:p>
        </p:txBody>
      </p:sp>
      <p:sp>
        <p:nvSpPr>
          <p:cNvPr id="3" name="Tijdelijke aanduiding voor voettekst 2">
            <a:extLst>
              <a:ext uri="{FF2B5EF4-FFF2-40B4-BE49-F238E27FC236}">
                <a16:creationId xmlns:a16="http://schemas.microsoft.com/office/drawing/2014/main" id="{3B20963B-1915-4925-A1FE-C7E065BF34B2}"/>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6D0AB842-34FA-429F-AF8D-A598F60D7CFA}"/>
              </a:ext>
            </a:extLst>
          </p:cNvPr>
          <p:cNvSpPr>
            <a:spLocks noGrp="1"/>
          </p:cNvSpPr>
          <p:nvPr>
            <p:ph type="sldNum" sz="quarter" idx="12"/>
          </p:nvPr>
        </p:nvSpPr>
        <p:spPr/>
        <p:txBody>
          <a:bodyPr/>
          <a:lstStyle/>
          <a:p>
            <a:fld id="{A990541D-BF53-4D62-8572-C77BB9EB2F91}" type="slidenum">
              <a:rPr lang="nl-BE" smtClean="0"/>
              <a:t>‹nr.›</a:t>
            </a:fld>
            <a:endParaRPr lang="nl-BE"/>
          </a:p>
        </p:txBody>
      </p:sp>
    </p:spTree>
    <p:extLst>
      <p:ext uri="{BB962C8B-B14F-4D97-AF65-F5344CB8AC3E}">
        <p14:creationId xmlns:p14="http://schemas.microsoft.com/office/powerpoint/2010/main" val="2667476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grpSp>
        <p:nvGrpSpPr>
          <p:cNvPr id="4" name="Groep 3"/>
          <p:cNvGrpSpPr/>
          <p:nvPr userDrawn="1"/>
        </p:nvGrpSpPr>
        <p:grpSpPr>
          <a:xfrm>
            <a:off x="288001" y="252000"/>
            <a:ext cx="6033506" cy="6265475"/>
            <a:chOff x="288001" y="252000"/>
            <a:chExt cx="6033506" cy="6265475"/>
          </a:xfrm>
          <a:solidFill>
            <a:schemeClr val="accent1"/>
          </a:solidFill>
        </p:grpSpPr>
        <p:sp>
          <p:nvSpPr>
            <p:cNvPr id="12" name="Rechthoek 11"/>
            <p:cNvSpPr>
              <a:spLocks/>
            </p:cNvSpPr>
            <p:nvPr userDrawn="1"/>
          </p:nvSpPr>
          <p:spPr>
            <a:xfrm>
              <a:off x="288001" y="252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sp>
          <p:nvSpPr>
            <p:cNvPr id="13" name="Rechthoekige driehoek 12"/>
            <p:cNvSpPr/>
            <p:nvPr userDrawn="1"/>
          </p:nvSpPr>
          <p:spPr>
            <a:xfrm>
              <a:off x="4536001" y="252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grpSp>
      <p:sp>
        <p:nvSpPr>
          <p:cNvPr id="2" name="Titel 1"/>
          <p:cNvSpPr>
            <a:spLocks noGrp="1"/>
          </p:cNvSpPr>
          <p:nvPr userDrawn="1">
            <p:ph type="ctrTitle"/>
          </p:nvPr>
        </p:nvSpPr>
        <p:spPr>
          <a:xfrm>
            <a:off x="1332000" y="2556001"/>
            <a:ext cx="3816000" cy="1943999"/>
          </a:xfrm>
        </p:spPr>
        <p:txBody>
          <a:bodyPr wrap="square" anchor="t" anchorCtr="0">
            <a:noAutofit/>
          </a:bodyPr>
          <a:lstStyle>
            <a:lvl1pPr algn="l">
              <a:lnSpc>
                <a:spcPts val="5200"/>
              </a:lnSpc>
              <a:defRPr sz="5200" b="1" i="0">
                <a:solidFill>
                  <a:schemeClr val="bg1"/>
                </a:solidFill>
                <a:latin typeface="+mn-lt"/>
                <a:cs typeface="Arial" panose="020B0604020202020204" pitchFamily="34" charset="0"/>
              </a:defRPr>
            </a:lvl1pPr>
          </a:lstStyle>
          <a:p>
            <a:r>
              <a:rPr lang="nl-NL" dirty="0"/>
              <a:t>Klik om de stijl te bewerken</a:t>
            </a:r>
            <a:endParaRPr lang="nl-BE" dirty="0"/>
          </a:p>
        </p:txBody>
      </p:sp>
      <p:sp>
        <p:nvSpPr>
          <p:cNvPr id="3" name="Ondertitel 2"/>
          <p:cNvSpPr>
            <a:spLocks noGrp="1"/>
          </p:cNvSpPr>
          <p:nvPr userDrawn="1">
            <p:ph type="subTitle" idx="1"/>
          </p:nvPr>
        </p:nvSpPr>
        <p:spPr>
          <a:xfrm>
            <a:off x="1333577" y="4650972"/>
            <a:ext cx="3816000" cy="1224000"/>
          </a:xfrm>
          <a:prstGeom prst="rect">
            <a:avLst/>
          </a:prstGeom>
        </p:spPr>
        <p:txBody>
          <a:bodyPr bIns="0">
            <a:noAutofit/>
          </a:bodyPr>
          <a:lstStyle>
            <a:lvl1pPr marL="0" indent="0" algn="l">
              <a:lnSpc>
                <a:spcPts val="1760"/>
              </a:lnSpc>
              <a:buNone/>
              <a:defRPr sz="1580" b="1">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48000" y="6294528"/>
            <a:ext cx="1828800" cy="157824"/>
          </a:xfrm>
          <a:prstGeom prst="rect">
            <a:avLst/>
          </a:prstGeom>
        </p:spPr>
      </p:pic>
      <p:pic>
        <p:nvPicPr>
          <p:cNvPr id="5" name="Afbeelding 4" descr="Afbeelding met Lettertype, tekst, Graphics, schermopname&#10;&#10;Automatisch gegenereerde beschrijving">
            <a:extLst>
              <a:ext uri="{FF2B5EF4-FFF2-40B4-BE49-F238E27FC236}">
                <a16:creationId xmlns:a16="http://schemas.microsoft.com/office/drawing/2014/main" id="{804BA3EF-1EB8-3C1E-4ABD-BCCE957F6B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4515" y="252000"/>
            <a:ext cx="1425725" cy="604800"/>
          </a:xfrm>
          <a:prstGeom prst="rect">
            <a:avLst/>
          </a:prstGeom>
        </p:spPr>
      </p:pic>
    </p:spTree>
    <p:extLst>
      <p:ext uri="{BB962C8B-B14F-4D97-AF65-F5344CB8AC3E}">
        <p14:creationId xmlns:p14="http://schemas.microsoft.com/office/powerpoint/2010/main" val="85019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grpSp>
        <p:nvGrpSpPr>
          <p:cNvPr id="4" name="Groeperen 3"/>
          <p:cNvGrpSpPr/>
          <p:nvPr userDrawn="1"/>
        </p:nvGrpSpPr>
        <p:grpSpPr>
          <a:xfrm>
            <a:off x="2215375" y="252000"/>
            <a:ext cx="6640625" cy="6265475"/>
            <a:chOff x="1476000" y="288000"/>
            <a:chExt cx="7379999" cy="6265475"/>
          </a:xfrm>
          <a:solidFill>
            <a:schemeClr val="accent1"/>
          </a:solidFill>
        </p:grpSpPr>
        <p:sp>
          <p:nvSpPr>
            <p:cNvPr id="8" name="Rechthoek 7"/>
            <p:cNvSpPr>
              <a:spLocks/>
            </p:cNvSpPr>
            <p:nvPr userDrawn="1"/>
          </p:nvSpPr>
          <p:spPr>
            <a:xfrm>
              <a:off x="3277896" y="288000"/>
              <a:ext cx="5578103"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sp>
          <p:nvSpPr>
            <p:cNvPr id="10" name="Rechthoekige driehoek 9"/>
            <p:cNvSpPr/>
            <p:nvPr userDrawn="1"/>
          </p:nvSpPr>
          <p:spPr>
            <a:xfrm flipH="1">
              <a:off x="1476000" y="288000"/>
              <a:ext cx="1800000"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3996052" y="2104575"/>
            <a:ext cx="3816000" cy="2484000"/>
          </a:xfrm>
        </p:spPr>
        <p:txBody>
          <a:bodyPr anchor="t" anchorCtr="0">
            <a:noAutofit/>
          </a:bodyPr>
          <a:lstStyle>
            <a:lvl1pPr algn="l">
              <a:lnSpc>
                <a:spcPts val="5400"/>
              </a:lnSpc>
              <a:defRPr sz="5400">
                <a:solidFill>
                  <a:schemeClr val="bg1"/>
                </a:solidFill>
              </a:defRPr>
            </a:lvl1pPr>
          </a:lstStyle>
          <a:p>
            <a:r>
              <a:rPr lang="nl-NL" dirty="0"/>
              <a:t>Klik om de stijl te bewerken</a:t>
            </a:r>
            <a:endParaRPr lang="nl-BE" dirty="0"/>
          </a:p>
        </p:txBody>
      </p:sp>
      <p:sp>
        <p:nvSpPr>
          <p:cNvPr id="3" name="Ondertitel 2"/>
          <p:cNvSpPr>
            <a:spLocks noGrp="1"/>
          </p:cNvSpPr>
          <p:nvPr>
            <p:ph type="subTitle" idx="1"/>
          </p:nvPr>
        </p:nvSpPr>
        <p:spPr>
          <a:xfrm>
            <a:off x="4000832" y="4631623"/>
            <a:ext cx="3816000" cy="1224000"/>
          </a:xfrm>
          <a:prstGeom prst="rect">
            <a:avLst/>
          </a:prstGeom>
        </p:spPr>
        <p:txBody>
          <a:bodyPr bIns="0">
            <a:noAutofit/>
          </a:bodyPr>
          <a:lstStyle>
            <a:lvl1pPr marL="0" indent="0" algn="l">
              <a:lnSpc>
                <a:spcPts val="1760"/>
              </a:lnSpc>
              <a:spcBef>
                <a:spcPts val="0"/>
              </a:spcBef>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2000" y="6294528"/>
            <a:ext cx="1828800" cy="157824"/>
          </a:xfrm>
          <a:prstGeom prst="rect">
            <a:avLst/>
          </a:prstGeom>
        </p:spPr>
      </p:pic>
      <p:pic>
        <p:nvPicPr>
          <p:cNvPr id="5" name="Afbeelding 4" descr="Afbeelding met Lettertype, tekst, Graphics, schermopname&#10;&#10;Automatisch gegenereerde beschrijving">
            <a:extLst>
              <a:ext uri="{FF2B5EF4-FFF2-40B4-BE49-F238E27FC236}">
                <a16:creationId xmlns:a16="http://schemas.microsoft.com/office/drawing/2014/main" id="{55934B5F-A704-38A9-8752-B9FD251A13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840" y="252000"/>
            <a:ext cx="1425725" cy="604800"/>
          </a:xfrm>
          <a:prstGeom prst="rect">
            <a:avLst/>
          </a:prstGeom>
        </p:spPr>
      </p:pic>
    </p:spTree>
    <p:extLst>
      <p:ext uri="{BB962C8B-B14F-4D97-AF65-F5344CB8AC3E}">
        <p14:creationId xmlns:p14="http://schemas.microsoft.com/office/powerpoint/2010/main" val="3777138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grpSp>
        <p:nvGrpSpPr>
          <p:cNvPr id="11" name="Groep 10"/>
          <p:cNvGrpSpPr/>
          <p:nvPr userDrawn="1"/>
        </p:nvGrpSpPr>
        <p:grpSpPr>
          <a:xfrm>
            <a:off x="-1" y="0"/>
            <a:ext cx="6228000" cy="6858000"/>
            <a:chOff x="288001" y="288000"/>
            <a:chExt cx="6033505" cy="6265475"/>
          </a:xfrm>
          <a:solidFill>
            <a:schemeClr val="accent1"/>
          </a:solidFill>
        </p:grpSpPr>
        <p:sp>
          <p:nvSpPr>
            <p:cNvPr id="9" name="Rechthoek 8"/>
            <p:cNvSpPr>
              <a:spLocks/>
            </p:cNvSpPr>
            <p:nvPr userDrawn="1"/>
          </p:nvSpPr>
          <p:spPr>
            <a:xfrm flipV="1">
              <a:off x="288001" y="288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userDrawn="1"/>
          </p:nvSpPr>
          <p:spPr>
            <a:xfrm flipV="1">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8" name="Titel 1"/>
          <p:cNvSpPr>
            <a:spLocks noGrp="1"/>
          </p:cNvSpPr>
          <p:nvPr>
            <p:ph type="ctrTitle"/>
          </p:nvPr>
        </p:nvSpPr>
        <p:spPr>
          <a:xfrm>
            <a:off x="1332002" y="756847"/>
            <a:ext cx="3456131" cy="1800000"/>
          </a:xfrm>
        </p:spPr>
        <p:txBody>
          <a:bodyPr anchor="b" anchorCtr="0">
            <a:noAutofit/>
          </a:bodyPr>
          <a:lstStyle>
            <a:lvl1pPr algn="l">
              <a:lnSpc>
                <a:spcPts val="3800"/>
              </a:lnSpc>
              <a:defRPr sz="3700" b="1" i="0">
                <a:solidFill>
                  <a:schemeClr val="bg1"/>
                </a:solidFill>
                <a:latin typeface="+mn-lt"/>
                <a:cs typeface="Arial" panose="020B0604020202020204" pitchFamily="34" charset="0"/>
              </a:defRPr>
            </a:lvl1pPr>
          </a:lstStyle>
          <a:p>
            <a:endParaRPr lang="nl-NL" dirty="0"/>
          </a:p>
        </p:txBody>
      </p:sp>
      <p:sp>
        <p:nvSpPr>
          <p:cNvPr id="5" name="Tijdelijke aanduiding voor inhoud 4"/>
          <p:cNvSpPr>
            <a:spLocks noGrp="1"/>
          </p:cNvSpPr>
          <p:nvPr>
            <p:ph sz="quarter" idx="13"/>
          </p:nvPr>
        </p:nvSpPr>
        <p:spPr>
          <a:xfrm>
            <a:off x="1332000" y="2987448"/>
            <a:ext cx="3112678" cy="2770099"/>
          </a:xfrm>
        </p:spPr>
        <p:txBody>
          <a:bodyPr/>
          <a:lstStyle>
            <a:lvl1pPr marL="0" indent="0">
              <a:lnSpc>
                <a:spcPts val="2500"/>
              </a:lnSpc>
              <a:spcBef>
                <a:spcPts val="0"/>
              </a:spcBef>
              <a:buFontTx/>
              <a:buNone/>
              <a:defRPr sz="2100">
                <a:solidFill>
                  <a:schemeClr val="bg1"/>
                </a:solidFill>
                <a:latin typeface="+mn-lt"/>
                <a:cs typeface="Arial" panose="020B0604020202020204" pitchFamily="34" charset="0"/>
              </a:defRPr>
            </a:lvl1pPr>
            <a:lvl2pPr>
              <a:defRPr sz="1800">
                <a:solidFill>
                  <a:schemeClr val="bg1"/>
                </a:solidFill>
                <a:latin typeface="+mn-lt"/>
              </a:defRPr>
            </a:lvl2pPr>
            <a:lvl3pPr>
              <a:defRPr sz="1800">
                <a:solidFill>
                  <a:schemeClr val="bg1"/>
                </a:solidFill>
                <a:latin typeface="+mn-lt"/>
              </a:defRPr>
            </a:lvl3pPr>
            <a:lvl4pPr>
              <a:defRPr sz="1800">
                <a:solidFill>
                  <a:schemeClr val="bg1"/>
                </a:solidFill>
                <a:latin typeface="+mn-lt"/>
              </a:defRPr>
            </a:lvl4pPr>
            <a:lvl5pPr>
              <a:defRPr sz="1800">
                <a:solidFill>
                  <a:schemeClr val="bg1"/>
                </a:solidFill>
                <a:latin typeface="+mn-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48000" y="6294528"/>
            <a:ext cx="1828800" cy="157824"/>
          </a:xfrm>
          <a:prstGeom prst="rect">
            <a:avLst/>
          </a:prstGeom>
        </p:spPr>
      </p:pic>
      <p:pic>
        <p:nvPicPr>
          <p:cNvPr id="2" name="Afbeelding 1" descr="Afbeelding met Lettertype, tekst, Graphics, schermopname&#10;&#10;Automatisch gegenereerde beschrijving">
            <a:extLst>
              <a:ext uri="{FF2B5EF4-FFF2-40B4-BE49-F238E27FC236}">
                <a16:creationId xmlns:a16="http://schemas.microsoft.com/office/drawing/2014/main" id="{ECDA5A76-C962-6B21-816B-1196944701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4515" y="252000"/>
            <a:ext cx="1425725" cy="604800"/>
          </a:xfrm>
          <a:prstGeom prst="rect">
            <a:avLst/>
          </a:prstGeom>
        </p:spPr>
      </p:pic>
    </p:spTree>
    <p:extLst>
      <p:ext uri="{BB962C8B-B14F-4D97-AF65-F5344CB8AC3E}">
        <p14:creationId xmlns:p14="http://schemas.microsoft.com/office/powerpoint/2010/main" val="59420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8" name="Titel 1"/>
          <p:cNvSpPr>
            <a:spLocks noGrp="1"/>
          </p:cNvSpPr>
          <p:nvPr>
            <p:ph type="title"/>
          </p:nvPr>
        </p:nvSpPr>
        <p:spPr>
          <a:xfrm>
            <a:off x="1296000" y="756000"/>
            <a:ext cx="7416000" cy="1116000"/>
          </a:xfrm>
        </p:spPr>
        <p:txBody>
          <a:bodyPr anchor="t" anchorCtr="0"/>
          <a:lstStyle>
            <a:lvl1pPr>
              <a:defRPr>
                <a:solidFill>
                  <a:srgbClr val="373736"/>
                </a:solidFill>
                <a:latin typeface="+mj-lt"/>
              </a:defRPr>
            </a:lvl1pPr>
          </a:lstStyle>
          <a:p>
            <a:r>
              <a:rPr lang="nl-NL"/>
              <a:t>Klik om stijl te bewerken</a:t>
            </a:r>
            <a:endParaRPr lang="nl-BE" dirty="0"/>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solidFill>
                  <a:srgbClr val="373736"/>
                </a:solidFill>
                <a:latin typeface="+mj-lt"/>
              </a:defRPr>
            </a:lvl1pPr>
            <a:lvl2pPr>
              <a:lnSpc>
                <a:spcPct val="90000"/>
              </a:lnSpc>
              <a:buSzPct val="75000"/>
              <a:buFontTx/>
              <a:buBlip>
                <a:blip r:embed="rId3"/>
              </a:buBlip>
              <a:defRPr sz="2200">
                <a:solidFill>
                  <a:schemeClr val="bg1">
                    <a:lumMod val="50000"/>
                  </a:schemeClr>
                </a:solidFill>
                <a:latin typeface="+mj-lt"/>
              </a:defRPr>
            </a:lvl2pPr>
            <a:lvl3pPr>
              <a:lnSpc>
                <a:spcPct val="90000"/>
              </a:lnSpc>
              <a:buSzPct val="85000"/>
              <a:defRPr>
                <a:latin typeface="+mj-lt"/>
              </a:defRPr>
            </a:lvl3pPr>
            <a:lvl4pPr>
              <a:lnSpc>
                <a:spcPct val="90000"/>
              </a:lnSpc>
              <a:defRPr>
                <a:latin typeface="+mj-lt"/>
              </a:defRPr>
            </a:lvl4pPr>
            <a:lvl5pPr>
              <a:lnSpc>
                <a:spcPct val="90000"/>
              </a:lnSpc>
              <a:defRPr>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52741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_wit">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296000" y="3885027"/>
            <a:ext cx="7416000" cy="1346396"/>
          </a:xfrm>
        </p:spPr>
        <p:txBody>
          <a:bodyPr bIns="0">
            <a:noAutofit/>
          </a:bodyPr>
          <a:lstStyle>
            <a:lvl1pPr marL="0" indent="0" algn="l">
              <a:lnSpc>
                <a:spcPts val="1760"/>
              </a:lnSpc>
              <a:buNone/>
              <a:defRPr sz="2000" b="1">
                <a:solidFill>
                  <a:srgbClr val="37373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dirty="0"/>
          </a:p>
        </p:txBody>
      </p:sp>
      <p:sp>
        <p:nvSpPr>
          <p:cNvPr id="9" name="Tijdelijke aanduiding voor tekst 10"/>
          <p:cNvSpPr>
            <a:spLocks noGrp="1"/>
          </p:cNvSpPr>
          <p:nvPr>
            <p:ph type="body" sz="quarter" idx="15" hasCustomPrompt="1"/>
          </p:nvPr>
        </p:nvSpPr>
        <p:spPr>
          <a:xfrm>
            <a:off x="4320619" y="5306531"/>
            <a:ext cx="4391381" cy="352800"/>
          </a:xfrm>
        </p:spPr>
        <p:txBody>
          <a:bodyPr/>
          <a:lstStyle>
            <a:lvl1pPr marL="0" indent="0" algn="r">
              <a:buNone/>
              <a:defRPr sz="1700">
                <a:solidFill>
                  <a:schemeClr val="tx1"/>
                </a:solidFill>
                <a:latin typeface="+mj-lt"/>
              </a:defRPr>
            </a:lvl1pPr>
          </a:lstStyle>
          <a:p>
            <a:pPr lvl="0"/>
            <a:r>
              <a:rPr lang="nl-NL" dirty="0"/>
              <a:t>KLIK OM DE TEKST TE BEWERKEN</a:t>
            </a:r>
          </a:p>
        </p:txBody>
      </p:sp>
      <p:sp>
        <p:nvSpPr>
          <p:cNvPr id="5" name="Titel 1"/>
          <p:cNvSpPr>
            <a:spLocks noGrp="1"/>
          </p:cNvSpPr>
          <p:nvPr>
            <p:ph type="title"/>
          </p:nvPr>
        </p:nvSpPr>
        <p:spPr>
          <a:xfrm>
            <a:off x="1296000" y="1915297"/>
            <a:ext cx="7416000" cy="1865871"/>
          </a:xfrm>
        </p:spPr>
        <p:txBody>
          <a:bodyPr anchor="t" anchorCtr="0"/>
          <a:lstStyle>
            <a:lvl1pPr>
              <a:lnSpc>
                <a:spcPts val="5400"/>
              </a:lnSpc>
              <a:defRPr sz="5400" b="1" i="0">
                <a:solidFill>
                  <a:srgbClr val="373736"/>
                </a:solidFill>
                <a:latin typeface="+mj-lt"/>
                <a:cs typeface="FlandersArtSans-Bold" panose="00000800000000000000" pitchFamily="2" charset="0"/>
              </a:defRPr>
            </a:lvl1pPr>
          </a:lstStyle>
          <a:p>
            <a:r>
              <a:rPr lang="en-US"/>
              <a:t>Click to edit Master title style</a:t>
            </a:r>
            <a:endParaRPr lang="nl-BE" dirty="0"/>
          </a:p>
        </p:txBody>
      </p:sp>
    </p:spTree>
    <p:extLst>
      <p:ext uri="{BB962C8B-B14F-4D97-AF65-F5344CB8AC3E}">
        <p14:creationId xmlns:p14="http://schemas.microsoft.com/office/powerpoint/2010/main" val="112901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3"/>
          </p:nvPr>
        </p:nvSpPr>
        <p:spPr>
          <a:xfrm>
            <a:off x="314376" y="0"/>
            <a:ext cx="8820000" cy="6012000"/>
          </a:xfrm>
        </p:spPr>
        <p:txBody>
          <a:bodyPr anchor="ctr"/>
          <a:lstStyle>
            <a:lvl1pPr algn="ctr">
              <a:buNone/>
              <a:defRPr>
                <a:solidFill>
                  <a:srgbClr val="FF0000"/>
                </a:solidFill>
              </a:defRPr>
            </a:lvl1pPr>
          </a:lstStyle>
          <a:p>
            <a:r>
              <a:rPr lang="en-US"/>
              <a:t>Click icon to add picture</a:t>
            </a:r>
            <a:endParaRPr lang="nl-BE" dirty="0"/>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1" i="0">
                <a:solidFill>
                  <a:srgbClr val="373736"/>
                </a:solidFill>
                <a:latin typeface="+mj-lt"/>
                <a:cs typeface="FlandersArtSans-Bold" panose="00000800000000000000" pitchFamily="2" charset="0"/>
              </a:defRPr>
            </a:lvl1pPr>
          </a:lstStyle>
          <a:p>
            <a:r>
              <a:rPr lang="en-US"/>
              <a:t>Click to edit Master title style</a:t>
            </a:r>
            <a:endParaRPr lang="nl-BE" dirty="0"/>
          </a:p>
        </p:txBody>
      </p:sp>
      <p:sp>
        <p:nvSpPr>
          <p:cNvPr id="15"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50610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2"/>
          </p:nvPr>
        </p:nvSpPr>
        <p:spPr>
          <a:xfrm>
            <a:off x="314375" y="0"/>
            <a:ext cx="8820000" cy="6012000"/>
          </a:xfrm>
        </p:spPr>
        <p:txBody>
          <a:bodyPr/>
          <a:lstStyle>
            <a:lvl1pPr algn="ctr">
              <a:buNone/>
              <a:defRPr>
                <a:solidFill>
                  <a:srgbClr val="FF0000"/>
                </a:solidFill>
              </a:defRPr>
            </a:lvl1pPr>
          </a:lstStyle>
          <a:p>
            <a:r>
              <a:rPr lang="en-US"/>
              <a:t>Click icon to add picture</a:t>
            </a:r>
            <a:endParaRPr lang="nl-BE" dirty="0"/>
          </a:p>
        </p:txBody>
      </p:sp>
      <p:sp>
        <p:nvSpPr>
          <p:cNvPr id="2" name="Titel 1"/>
          <p:cNvSpPr>
            <a:spLocks noGrp="1"/>
          </p:cNvSpPr>
          <p:nvPr>
            <p:ph type="ctrTitle"/>
          </p:nvPr>
        </p:nvSpPr>
        <p:spPr>
          <a:xfrm>
            <a:off x="1296000" y="2023200"/>
            <a:ext cx="3108049" cy="2073600"/>
          </a:xfrm>
        </p:spPr>
        <p:txBody>
          <a:bodyPr anchor="b" anchorCtr="0">
            <a:noAutofit/>
          </a:bodyPr>
          <a:lstStyle>
            <a:lvl1pPr indent="0" algn="l">
              <a:lnSpc>
                <a:spcPts val="5400"/>
              </a:lnSpc>
              <a:defRPr sz="5400" b="1">
                <a:solidFill>
                  <a:srgbClr val="373736"/>
                </a:solidFill>
                <a:latin typeface="+mj-lt"/>
              </a:defRPr>
            </a:lvl1pPr>
          </a:lstStyle>
          <a:p>
            <a:r>
              <a:rPr lang="en-US"/>
              <a:t>Click to edit Master title style</a:t>
            </a:r>
            <a:endParaRPr lang="nl-BE" dirty="0"/>
          </a:p>
        </p:txBody>
      </p:sp>
      <p:sp>
        <p:nvSpPr>
          <p:cNvPr id="3" name="Ondertitel 2"/>
          <p:cNvSpPr>
            <a:spLocks noGrp="1"/>
          </p:cNvSpPr>
          <p:nvPr>
            <p:ph type="subTitle" idx="1"/>
          </p:nvPr>
        </p:nvSpPr>
        <p:spPr>
          <a:xfrm>
            <a:off x="1296000" y="4154400"/>
            <a:ext cx="7416000" cy="1656000"/>
          </a:xfrm>
        </p:spPr>
        <p:txBody>
          <a:bodyPr bIns="0">
            <a:noAutofit/>
          </a:bodyPr>
          <a:lstStyle>
            <a:lvl1pPr marL="0" indent="0" algn="l">
              <a:lnSpc>
                <a:spcPts val="1760"/>
              </a:lnSpc>
              <a:buNone/>
              <a:defRPr sz="1600">
                <a:solidFill>
                  <a:srgbClr val="37373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dirty="0"/>
          </a:p>
        </p:txBody>
      </p:sp>
      <p:sp>
        <p:nvSpPr>
          <p:cNvPr id="5" name="Tijdelijke aanduiding voor dianummer 6">
            <a:extLst>
              <a:ext uri="{FF2B5EF4-FFF2-40B4-BE49-F238E27FC236}">
                <a16:creationId xmlns:a16="http://schemas.microsoft.com/office/drawing/2014/main" id="{9B42E7EB-9A17-4924-B872-9C111592C7F7}"/>
              </a:ext>
            </a:extLst>
          </p:cNvPr>
          <p:cNvSpPr>
            <a:spLocks noGrp="1"/>
          </p:cNvSpPr>
          <p:nvPr>
            <p:ph type="sldNum" sz="quarter" idx="13"/>
          </p:nvPr>
        </p:nvSpPr>
        <p:spPr>
          <a:xfrm>
            <a:off x="3960000" y="6242656"/>
            <a:ext cx="1080000" cy="365125"/>
          </a:xfrm>
        </p:spPr>
        <p:txBody>
          <a:bodyPr/>
          <a:lstStyle>
            <a:lvl1pPr>
              <a:defRPr sz="900">
                <a:latin typeface="Calibri" panose="020F0502020204030204" pitchFamily="34" charset="0"/>
                <a:cs typeface="Calibri" panose="020F0502020204030204" pitchFamily="34" charset="0"/>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32881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313200" y="-26377"/>
            <a:ext cx="8820000" cy="6012000"/>
          </a:xfrm>
        </p:spPr>
        <p:txBody>
          <a:bodyPr anchor="ctr"/>
          <a:lstStyle>
            <a:lvl1pPr algn="ctr">
              <a:buNone/>
              <a:defRPr>
                <a:solidFill>
                  <a:srgbClr val="FF0000"/>
                </a:solidFill>
              </a:defRPr>
            </a:lvl1pPr>
          </a:lstStyle>
          <a:p>
            <a:r>
              <a:rPr lang="en-US"/>
              <a:t>Click icon to add picture</a:t>
            </a:r>
            <a:endParaRPr lang="nl-BE" dirty="0"/>
          </a:p>
        </p:txBody>
      </p:sp>
      <p:grpSp>
        <p:nvGrpSpPr>
          <p:cNvPr id="11" name="Groeperen 10"/>
          <p:cNvGrpSpPr/>
          <p:nvPr userDrawn="1"/>
        </p:nvGrpSpPr>
        <p:grpSpPr>
          <a:xfrm>
            <a:off x="296792" y="3498715"/>
            <a:ext cx="8856000" cy="3359285"/>
            <a:chOff x="288000" y="3402000"/>
            <a:chExt cx="8856000" cy="3456000"/>
          </a:xfrm>
        </p:grpSpPr>
        <p:sp>
          <p:nvSpPr>
            <p:cNvPr id="5" name="Rechthoek 4"/>
            <p:cNvSpPr/>
            <p:nvPr userDrawn="1"/>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Rechthoekige driehoek 6"/>
            <p:cNvSpPr/>
            <p:nvPr userDrawn="1"/>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296000" y="756000"/>
            <a:ext cx="3686547" cy="2196000"/>
          </a:xfrm>
        </p:spPr>
        <p:txBody>
          <a:bodyPr anchor="t">
            <a:noAutofit/>
          </a:bodyPr>
          <a:lstStyle>
            <a:lvl1pPr indent="0" algn="l">
              <a:lnSpc>
                <a:spcPts val="3800"/>
              </a:lnSpc>
              <a:defRPr sz="3700" b="1" i="0">
                <a:solidFill>
                  <a:srgbClr val="373736"/>
                </a:solidFill>
                <a:latin typeface="+mj-lt"/>
                <a:cs typeface="FlandersArtSans-Medium" panose="00000600000000000000" pitchFamily="2" charset="0"/>
              </a:defRPr>
            </a:lvl1pPr>
          </a:lstStyle>
          <a:p>
            <a:r>
              <a:rPr lang="en-US"/>
              <a:t>Click to edit Master title style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8000" y="6282000"/>
            <a:ext cx="1828800" cy="182880"/>
          </a:xfrm>
          <a:prstGeom prst="rect">
            <a:avLst/>
          </a:prstGeom>
        </p:spPr>
      </p:pic>
      <p:sp>
        <p:nvSpPr>
          <p:cNvPr id="10"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E7363EEA-FA23-FBED-0136-82C1FEB180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248" y="6032760"/>
            <a:ext cx="1425725" cy="604800"/>
          </a:xfrm>
          <a:prstGeom prst="rect">
            <a:avLst/>
          </a:prstGeom>
        </p:spPr>
      </p:pic>
    </p:spTree>
    <p:extLst>
      <p:ext uri="{BB962C8B-B14F-4D97-AF65-F5344CB8AC3E}">
        <p14:creationId xmlns:p14="http://schemas.microsoft.com/office/powerpoint/2010/main" val="336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1" i="0">
                <a:solidFill>
                  <a:srgbClr val="373736"/>
                </a:solidFill>
                <a:latin typeface="+mj-lt"/>
                <a:cs typeface="FlandersArtSans-Medium" panose="00000600000000000000" pitchFamily="2" charset="0"/>
              </a:defRPr>
            </a:lvl1pPr>
          </a:lstStyle>
          <a:p>
            <a:r>
              <a:rPr lang="en-US"/>
              <a:t>Click to edit Master title style</a:t>
            </a:r>
            <a:endParaRPr lang="nl-BE" dirty="0"/>
          </a:p>
        </p:txBody>
      </p:sp>
      <p:sp>
        <p:nvSpPr>
          <p:cNvPr id="3" name="Tijdelijke aanduiding voor inhoud 2"/>
          <p:cNvSpPr>
            <a:spLocks noGrp="1"/>
          </p:cNvSpPr>
          <p:nvPr>
            <p:ph idx="1"/>
          </p:nvPr>
        </p:nvSpPr>
        <p:spPr>
          <a:xfrm>
            <a:off x="5320146" y="1908000"/>
            <a:ext cx="3391854" cy="3780000"/>
          </a:xfrm>
        </p:spPr>
        <p:txBody>
          <a:bodyPr bIns="0"/>
          <a:lstStyle>
            <a:lvl1pPr>
              <a:spcBef>
                <a:spcPts val="300"/>
              </a:spcBef>
              <a:defRPr sz="2000">
                <a:solidFill>
                  <a:srgbClr val="373736"/>
                </a:solidFill>
              </a:defRPr>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ijdelijke aanduiding voor afbeelding 4"/>
          <p:cNvSpPr>
            <a:spLocks noGrp="1"/>
          </p:cNvSpPr>
          <p:nvPr>
            <p:ph type="pic" sz="quarter" idx="13"/>
          </p:nvPr>
        </p:nvSpPr>
        <p:spPr>
          <a:xfrm>
            <a:off x="1294228" y="1908000"/>
            <a:ext cx="3708000" cy="3780000"/>
          </a:xfrm>
        </p:spPr>
        <p:txBody>
          <a:bodyPr anchor="ctr"/>
          <a:lstStyle>
            <a:lvl1pPr algn="ctr">
              <a:buNone/>
              <a:defRPr>
                <a:solidFill>
                  <a:srgbClr val="FF0000"/>
                </a:solidFill>
              </a:defRPr>
            </a:lvl1pPr>
          </a:lstStyle>
          <a:p>
            <a:r>
              <a:rPr lang="en-US"/>
              <a:t>Click icon to add picture</a:t>
            </a:r>
            <a:endParaRPr lang="nl-BE"/>
          </a:p>
        </p:txBody>
      </p:sp>
      <p:sp>
        <p:nvSpPr>
          <p:cNvPr id="6"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93301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1" i="0">
                <a:solidFill>
                  <a:srgbClr val="373736"/>
                </a:solidFill>
                <a:latin typeface="+mj-lt"/>
                <a:cs typeface="FlandersArtSans-Bold" panose="00000800000000000000" pitchFamily="2" charset="0"/>
              </a:defRPr>
            </a:lvl1pPr>
          </a:lstStyle>
          <a:p>
            <a:r>
              <a:rPr lang="en-US"/>
              <a:t>Click to edit Master title style</a:t>
            </a:r>
            <a:endParaRPr lang="nl-BE" dirty="0"/>
          </a:p>
        </p:txBody>
      </p:sp>
      <p:sp>
        <p:nvSpPr>
          <p:cNvPr id="3" name="Tijdelijke aanduiding voor inhoud 2"/>
          <p:cNvSpPr>
            <a:spLocks noGrp="1"/>
          </p:cNvSpPr>
          <p:nvPr>
            <p:ph sz="half" idx="1"/>
          </p:nvPr>
        </p:nvSpPr>
        <p:spPr>
          <a:xfrm>
            <a:off x="1296000" y="1908000"/>
            <a:ext cx="3708000" cy="3780000"/>
          </a:xfrm>
        </p:spPr>
        <p:txBody>
          <a:bodyPr bIns="0"/>
          <a:lstStyle>
            <a:lvl1pPr>
              <a:spcBef>
                <a:spcPts val="300"/>
              </a:spcBef>
              <a:defRPr sz="2000">
                <a:solidFill>
                  <a:srgbClr val="373736"/>
                </a:solidFill>
                <a:latin typeface="+mj-lt"/>
              </a:defRPr>
            </a:lvl1pPr>
            <a:lvl2pPr>
              <a:spcBef>
                <a:spcPts val="300"/>
              </a:spcBef>
              <a:defRPr sz="2000">
                <a:solidFill>
                  <a:schemeClr val="bg1">
                    <a:lumMod val="50000"/>
                  </a:schemeClr>
                </a:solidFill>
                <a:latin typeface="+mj-lt"/>
              </a:defRPr>
            </a:lvl2pPr>
            <a:lvl3pPr>
              <a:spcBef>
                <a:spcPts val="300"/>
              </a:spcBef>
              <a:defRPr sz="1800">
                <a:latin typeface="+mj-lt"/>
              </a:defRPr>
            </a:lvl3pPr>
            <a:lvl4pPr>
              <a:spcBef>
                <a:spcPts val="300"/>
              </a:spcBef>
              <a:defRPr sz="1800">
                <a:latin typeface="+mj-lt"/>
              </a:defRPr>
            </a:lvl4pPr>
            <a:lvl5pPr>
              <a:spcBef>
                <a:spcPts val="300"/>
              </a:spcBef>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0" name="Tijdelijke aanduiding voor inhoud 3"/>
          <p:cNvSpPr>
            <a:spLocks noGrp="1"/>
          </p:cNvSpPr>
          <p:nvPr>
            <p:ph sz="half" idx="13"/>
          </p:nvPr>
        </p:nvSpPr>
        <p:spPr>
          <a:xfrm>
            <a:off x="5040000" y="1908000"/>
            <a:ext cx="3672000" cy="3780000"/>
          </a:xfrm>
        </p:spPr>
        <p:txBody>
          <a:bodyPr bIns="0"/>
          <a:lstStyle>
            <a:lvl1pPr>
              <a:defRPr sz="2000">
                <a:solidFill>
                  <a:srgbClr val="373736"/>
                </a:solidFill>
                <a:latin typeface="+mj-lt"/>
              </a:defRPr>
            </a:lvl1pPr>
            <a:lvl2pPr>
              <a:spcBef>
                <a:spcPts val="300"/>
              </a:spcBef>
              <a:defRPr sz="2000">
                <a:solidFill>
                  <a:schemeClr val="bg1">
                    <a:lumMod val="50000"/>
                  </a:schemeClr>
                </a:solidFill>
                <a:latin typeface="+mj-lt"/>
              </a:defRPr>
            </a:lvl2pPr>
            <a:lvl3pPr>
              <a:spcBef>
                <a:spcPts val="300"/>
              </a:spcBef>
              <a:defRPr sz="1800">
                <a:latin typeface="+mj-lt"/>
              </a:defRPr>
            </a:lvl3pPr>
            <a:lvl4pPr>
              <a:spcBef>
                <a:spcPts val="300"/>
              </a:spcBef>
              <a:defRPr sz="1800">
                <a:latin typeface="+mj-lt"/>
              </a:defRPr>
            </a:lvl4pPr>
            <a:lvl5pPr>
              <a:spcBef>
                <a:spcPts val="300"/>
              </a:spcBef>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6"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27272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8" name="Titel 1"/>
          <p:cNvSpPr>
            <a:spLocks noGrp="1"/>
          </p:cNvSpPr>
          <p:nvPr>
            <p:ph type="title"/>
          </p:nvPr>
        </p:nvSpPr>
        <p:spPr>
          <a:xfrm>
            <a:off x="1296000" y="756000"/>
            <a:ext cx="7416000" cy="1116000"/>
          </a:xfrm>
        </p:spPr>
        <p:txBody>
          <a:bodyPr anchor="t" anchorCtr="0"/>
          <a:lstStyle>
            <a:lvl1pPr>
              <a:defRPr>
                <a:solidFill>
                  <a:srgbClr val="373736"/>
                </a:solidFill>
                <a:latin typeface="+mj-lt"/>
              </a:defRPr>
            </a:lvl1pPr>
          </a:lstStyle>
          <a:p>
            <a:r>
              <a:rPr lang="en-US"/>
              <a:t>Click to edit Master title style</a:t>
            </a:r>
            <a:endParaRPr lang="nl-BE" dirty="0"/>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solidFill>
                  <a:srgbClr val="373736"/>
                </a:solidFill>
                <a:latin typeface="+mj-lt"/>
              </a:defRPr>
            </a:lvl1pPr>
            <a:lvl2pPr>
              <a:lnSpc>
                <a:spcPct val="90000"/>
              </a:lnSpc>
              <a:buSzPct val="75000"/>
              <a:buFontTx/>
              <a:buBlip>
                <a:blip r:embed="rId3"/>
              </a:buBlip>
              <a:defRPr sz="2200">
                <a:solidFill>
                  <a:schemeClr val="bg1">
                    <a:lumMod val="50000"/>
                  </a:schemeClr>
                </a:solidFill>
                <a:latin typeface="+mj-lt"/>
              </a:defRPr>
            </a:lvl2pPr>
            <a:lvl3pPr>
              <a:lnSpc>
                <a:spcPct val="90000"/>
              </a:lnSpc>
              <a:buSzPct val="85000"/>
              <a:defRPr>
                <a:latin typeface="+mj-lt"/>
              </a:defRPr>
            </a:lvl3pPr>
            <a:lvl4pPr>
              <a:lnSpc>
                <a:spcPct val="90000"/>
              </a:lnSpc>
              <a:defRPr>
                <a:latin typeface="+mj-lt"/>
              </a:defRPr>
            </a:lvl4pPr>
            <a:lvl5pPr>
              <a:lnSpc>
                <a:spcPct val="90000"/>
              </a:lnSpc>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18/10/2023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17851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a:xfrm>
            <a:off x="309220" y="0"/>
            <a:ext cx="8847137" cy="6858000"/>
          </a:xfrm>
        </p:spPr>
        <p:txBody>
          <a:bodyPr/>
          <a:lstStyle/>
          <a:p>
            <a:r>
              <a:rPr lang="en-US"/>
              <a:t>Click icon to add picture</a:t>
            </a:r>
            <a:endParaRPr lang="nl-BE" dirty="0"/>
          </a:p>
        </p:txBody>
      </p:sp>
      <p:sp>
        <p:nvSpPr>
          <p:cNvPr id="7" name="Titel 4"/>
          <p:cNvSpPr>
            <a:spLocks noGrp="1"/>
          </p:cNvSpPr>
          <p:nvPr>
            <p:ph type="ctrTitle"/>
          </p:nvPr>
        </p:nvSpPr>
        <p:spPr>
          <a:xfrm>
            <a:off x="1296000" y="756000"/>
            <a:ext cx="3686547" cy="2196000"/>
          </a:xfrm>
        </p:spPr>
        <p:txBody>
          <a:bodyPr/>
          <a:lstStyle/>
          <a:p>
            <a:r>
              <a:rPr lang="en-US"/>
              <a:t>Click to edit Master title style</a:t>
            </a:r>
            <a:endParaRPr lang="nl-BE" dirty="0"/>
          </a:p>
        </p:txBody>
      </p:sp>
      <p:sp>
        <p:nvSpPr>
          <p:cNvPr id="8" name="Ondertitel 5"/>
          <p:cNvSpPr>
            <a:spLocks noGrp="1"/>
          </p:cNvSpPr>
          <p:nvPr>
            <p:ph type="subTitle" idx="4294967295"/>
          </p:nvPr>
        </p:nvSpPr>
        <p:spPr>
          <a:xfrm>
            <a:off x="5176691" y="4191642"/>
            <a:ext cx="3408509" cy="1731171"/>
          </a:xfrm>
        </p:spPr>
        <p:txBody>
          <a:bodyPr/>
          <a:lstStyle/>
          <a:p>
            <a:r>
              <a:rPr lang="en-US"/>
              <a:t>Click to edit Master subtitle style</a:t>
            </a:r>
            <a:endParaRPr lang="nl-BE" dirty="0"/>
          </a:p>
        </p:txBody>
      </p:sp>
    </p:spTree>
    <p:extLst>
      <p:ext uri="{BB962C8B-B14F-4D97-AF65-F5344CB8AC3E}">
        <p14:creationId xmlns:p14="http://schemas.microsoft.com/office/powerpoint/2010/main" val="1823390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4" name="Tijdelijke aanduiding voor datum 3"/>
          <p:cNvSpPr>
            <a:spLocks noGrp="1"/>
          </p:cNvSpPr>
          <p:nvPr>
            <p:ph type="dt" sz="half" idx="2"/>
          </p:nvPr>
        </p:nvSpPr>
        <p:spPr>
          <a:xfrm>
            <a:off x="3050875" y="6248079"/>
            <a:ext cx="900000" cy="360000"/>
          </a:xfrm>
          <a:prstGeom prst="rect">
            <a:avLst/>
          </a:prstGeom>
        </p:spPr>
        <p:txBody>
          <a:bodyPr vert="horz" lIns="91440" tIns="45720" rIns="91440" bIns="45720" rtlCol="0" anchor="ctr"/>
          <a:lstStyle>
            <a:lvl1pPr algn="l">
              <a:defRPr sz="900">
                <a:solidFill>
                  <a:schemeClr val="bg1">
                    <a:lumMod val="50000"/>
                  </a:schemeClr>
                </a:solidFill>
                <a:latin typeface="+mj-lt"/>
              </a:defRPr>
            </a:lvl1pPr>
          </a:lstStyle>
          <a:p>
            <a:fld id="{78E01FDF-814C-414C-A981-DB97E46D0926}" type="datetime1">
              <a:rPr lang="nl-BE" smtClean="0"/>
              <a:pPr/>
              <a:t>18/10/2023</a:t>
            </a:fld>
            <a:endParaRPr lang="nl-BE" dirty="0"/>
          </a:p>
        </p:txBody>
      </p:sp>
      <p:sp>
        <p:nvSpPr>
          <p:cNvPr id="5" name="Tijdelijke aanduiding voor voettekst 4"/>
          <p:cNvSpPr>
            <a:spLocks noGrp="1"/>
          </p:cNvSpPr>
          <p:nvPr>
            <p:ph type="ftr" sz="quarter" idx="3"/>
          </p:nvPr>
        </p:nvSpPr>
        <p:spPr>
          <a:xfrm>
            <a:off x="3993393" y="6248079"/>
            <a:ext cx="1890000" cy="360000"/>
          </a:xfrm>
          <a:prstGeom prst="rect">
            <a:avLst/>
          </a:prstGeom>
        </p:spPr>
        <p:txBody>
          <a:bodyPr vert="horz" lIns="91440" tIns="45720" rIns="91440" bIns="45720" rtlCol="0" anchor="ctr"/>
          <a:lstStyle>
            <a:lvl1pPr algn="ctr">
              <a:defRPr sz="900">
                <a:solidFill>
                  <a:schemeClr val="bg1">
                    <a:lumMod val="50000"/>
                  </a:schemeClr>
                </a:solidFill>
                <a:latin typeface="+mj-lt"/>
              </a:defRPr>
            </a:lvl1pPr>
          </a:lstStyle>
          <a:p>
            <a:endParaRPr lang="nl-BE" dirty="0"/>
          </a:p>
        </p:txBody>
      </p:sp>
      <p:sp>
        <p:nvSpPr>
          <p:cNvPr id="6" name="Tijdelijke aanduiding voor dianummer 5"/>
          <p:cNvSpPr>
            <a:spLocks noGrp="1"/>
          </p:cNvSpPr>
          <p:nvPr>
            <p:ph type="sldNum" sz="quarter" idx="4"/>
          </p:nvPr>
        </p:nvSpPr>
        <p:spPr>
          <a:xfrm>
            <a:off x="5944611" y="6248079"/>
            <a:ext cx="540000" cy="360000"/>
          </a:xfrm>
          <a:prstGeom prst="rect">
            <a:avLst/>
          </a:prstGeom>
        </p:spPr>
        <p:txBody>
          <a:bodyPr vert="horz" lIns="91440" tIns="45720" rIns="91440" bIns="45720" rtlCol="0" anchor="ctr"/>
          <a:lstStyle>
            <a:lvl1pPr algn="r">
              <a:defRPr sz="900">
                <a:solidFill>
                  <a:schemeClr val="bg1">
                    <a:lumMod val="50000"/>
                  </a:schemeClr>
                </a:solidFill>
                <a:latin typeface="+mj-lt"/>
              </a:defRPr>
            </a:lvl1pPr>
          </a:lstStyle>
          <a:p>
            <a:fld id="{492AD3B4-D906-4191-84FB-4FE613E48036}" type="slidenum">
              <a:rPr lang="nl-BE" smtClean="0"/>
              <a:pPr/>
              <a:t>‹nr.›</a:t>
            </a:fld>
            <a:endParaRPr lang="nl-BE" dirty="0"/>
          </a:p>
        </p:txBody>
      </p:sp>
      <p:sp>
        <p:nvSpPr>
          <p:cNvPr id="7" name="Rechthoek 6"/>
          <p:cNvSpPr/>
          <p:nvPr userDrawn="1"/>
        </p:nvSpPr>
        <p:spPr>
          <a:xfrm>
            <a:off x="0" y="0"/>
            <a:ext cx="288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6948000" y="6295977"/>
            <a:ext cx="1828800" cy="157824"/>
          </a:xfrm>
          <a:prstGeom prst="rect">
            <a:avLst/>
          </a:prstGeom>
        </p:spPr>
      </p:pic>
      <p:pic>
        <p:nvPicPr>
          <p:cNvPr id="10" name="Afbeelding 9" descr="Afbeelding met Lettertype, tekst, Graphics, schermopname&#10;&#10;Automatisch gegenereerde beschrijving">
            <a:extLst>
              <a:ext uri="{FF2B5EF4-FFF2-40B4-BE49-F238E27FC236}">
                <a16:creationId xmlns:a16="http://schemas.microsoft.com/office/drawing/2014/main" id="{76EE1044-D218-5F18-BA22-6673D9FB1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60248" y="6032760"/>
            <a:ext cx="1425725" cy="604800"/>
          </a:xfrm>
          <a:prstGeom prst="rect">
            <a:avLst/>
          </a:prstGeom>
        </p:spPr>
      </p:pic>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73" r:id="rId3"/>
    <p:sldLayoutId id="2147483672" r:id="rId4"/>
    <p:sldLayoutId id="2147483678" r:id="rId5"/>
    <p:sldLayoutId id="2147483650" r:id="rId6"/>
    <p:sldLayoutId id="2147483652" r:id="rId7"/>
    <p:sldLayoutId id="2147483655" r:id="rId8"/>
    <p:sldLayoutId id="2147483681" r:id="rId9"/>
    <p:sldLayoutId id="2147483687" r:id="rId10"/>
    <p:sldLayoutId id="2147483690" r:id="rId11"/>
  </p:sldLayoutIdLst>
  <p:hf hdr="0"/>
  <p:txStyles>
    <p:titleStyle>
      <a:lvl1pPr algn="l" defTabSz="914400" rtl="0" eaLnBrk="1" latinLnBrk="0" hangingPunct="1">
        <a:lnSpc>
          <a:spcPts val="3800"/>
        </a:lnSpc>
        <a:spcBef>
          <a:spcPts val="0"/>
        </a:spcBef>
        <a:buNone/>
        <a:defRPr sz="3700" b="1" i="0" kern="1200">
          <a:solidFill>
            <a:schemeClr val="tx1"/>
          </a:solidFill>
          <a:latin typeface="Calibri" panose="020F0502020204030204" pitchFamily="34" charset="0"/>
          <a:ea typeface="+mj-ea"/>
          <a:cs typeface="Calibri" panose="020F0502020204030204" pitchFamily="34" charset="0"/>
        </a:defRPr>
      </a:lvl1pPr>
    </p:titleStyle>
    <p:bodyStyle>
      <a:lvl1pPr marL="288000" indent="-288000" algn="l" defTabSz="914400" rtl="0" eaLnBrk="1" latinLnBrk="0" hangingPunct="1">
        <a:lnSpc>
          <a:spcPct val="90000"/>
        </a:lnSpc>
        <a:spcBef>
          <a:spcPts val="300"/>
        </a:spcBef>
        <a:buSzPct val="90000"/>
        <a:buFontTx/>
        <a:buBlip>
          <a:blip r:embed="rId15"/>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16"/>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17"/>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18"/>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15"/>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7" name="Tijdelijke aanduiding voor datum 3"/>
          <p:cNvSpPr>
            <a:spLocks noGrp="1"/>
          </p:cNvSpPr>
          <p:nvPr>
            <p:ph type="dt" sz="half" idx="2"/>
          </p:nvPr>
        </p:nvSpPr>
        <p:spPr>
          <a:xfrm>
            <a:off x="3003395" y="6339600"/>
            <a:ext cx="947480" cy="360000"/>
          </a:xfrm>
          <a:prstGeom prst="rect">
            <a:avLst/>
          </a:prstGeom>
        </p:spPr>
        <p:txBody>
          <a:bodyPr vert="horz" lIns="91440" tIns="45720" rIns="91440" bIns="45720" rtlCol="0" anchor="ctr"/>
          <a:lstStyle>
            <a:lvl1pPr algn="l">
              <a:defRPr sz="1200">
                <a:solidFill>
                  <a:schemeClr val="tx1">
                    <a:tint val="75000"/>
                  </a:schemeClr>
                </a:solidFill>
                <a:latin typeface="+mj-lt"/>
                <a:cs typeface="Arial" panose="020B0604020202020204" pitchFamily="34" charset="0"/>
              </a:defRPr>
            </a:lvl1pPr>
          </a:lstStyle>
          <a:p>
            <a:fld id="{0E616D67-9FA4-4D58-8F88-7E5585C76E10}" type="datetime1">
              <a:rPr lang="nl-BE" smtClean="0"/>
              <a:t>18/10/2023</a:t>
            </a:fld>
            <a:endParaRPr lang="nl-BE" dirty="0"/>
          </a:p>
        </p:txBody>
      </p:sp>
      <p:sp>
        <p:nvSpPr>
          <p:cNvPr id="8" name="Tijdelijke aanduiding voor voettekst 4"/>
          <p:cNvSpPr>
            <a:spLocks noGrp="1"/>
          </p:cNvSpPr>
          <p:nvPr>
            <p:ph type="ftr" sz="quarter" idx="3"/>
          </p:nvPr>
        </p:nvSpPr>
        <p:spPr>
          <a:xfrm>
            <a:off x="3993393" y="6339600"/>
            <a:ext cx="1890000" cy="360000"/>
          </a:xfrm>
          <a:prstGeom prst="rect">
            <a:avLst/>
          </a:prstGeom>
        </p:spPr>
        <p:txBody>
          <a:bodyPr vert="horz" lIns="91440" tIns="45720" rIns="91440" bIns="45720" rtlCol="0" anchor="ctr"/>
          <a:lstStyle>
            <a:lvl1pPr algn="ctr">
              <a:defRPr sz="1200">
                <a:solidFill>
                  <a:schemeClr val="tx1">
                    <a:tint val="75000"/>
                  </a:schemeClr>
                </a:solidFill>
                <a:latin typeface="+mj-lt"/>
                <a:cs typeface="Arial" panose="020B0604020202020204" pitchFamily="34" charset="0"/>
              </a:defRPr>
            </a:lvl1pPr>
          </a:lstStyle>
          <a:p>
            <a:endParaRPr lang="nl-BE" dirty="0"/>
          </a:p>
        </p:txBody>
      </p:sp>
      <p:sp>
        <p:nvSpPr>
          <p:cNvPr id="9" name="Tijdelijke aanduiding voor dianummer 5"/>
          <p:cNvSpPr>
            <a:spLocks noGrp="1"/>
          </p:cNvSpPr>
          <p:nvPr>
            <p:ph type="sldNum" sz="quarter" idx="4"/>
          </p:nvPr>
        </p:nvSpPr>
        <p:spPr>
          <a:xfrm>
            <a:off x="5944611" y="6339600"/>
            <a:ext cx="540000" cy="360000"/>
          </a:xfrm>
          <a:prstGeom prst="rect">
            <a:avLst/>
          </a:prstGeom>
        </p:spPr>
        <p:txBody>
          <a:bodyPr vert="horz" lIns="91440" tIns="45720" rIns="91440" bIns="45720" rtlCol="0" anchor="ctr"/>
          <a:lstStyle>
            <a:lvl1pPr algn="r">
              <a:defRPr sz="1100">
                <a:solidFill>
                  <a:schemeClr val="tx1">
                    <a:tint val="75000"/>
                  </a:schemeClr>
                </a:solidFill>
                <a:latin typeface="+mj-lt"/>
                <a:cs typeface="Arial" panose="020B0604020202020204" pitchFamily="34" charset="0"/>
              </a:defRPr>
            </a:lvl1pPr>
          </a:lstStyle>
          <a:p>
            <a:fld id="{492AD3B4-D906-4191-84FB-4FE613E48036}" type="slidenum">
              <a:rPr lang="nl-BE" smtClean="0"/>
              <a:pPr/>
              <a:t>‹nr.›</a:t>
            </a:fld>
            <a:endParaRPr lang="nl-BE" dirty="0"/>
          </a:p>
        </p:txBody>
      </p:sp>
      <p:sp>
        <p:nvSpPr>
          <p:cNvPr id="10" name="Tijdelijke aanduiding voor tekst 2"/>
          <p:cNvSpPr>
            <a:spLocks noGrp="1"/>
          </p:cNvSpPr>
          <p:nvPr>
            <p:ph type="body" idx="1"/>
          </p:nvPr>
        </p:nvSpPr>
        <p:spPr>
          <a:xfrm>
            <a:off x="1296000" y="1915200"/>
            <a:ext cx="7444800" cy="43524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Tree>
    <p:extLst>
      <p:ext uri="{BB962C8B-B14F-4D97-AF65-F5344CB8AC3E}">
        <p14:creationId xmlns:p14="http://schemas.microsoft.com/office/powerpoint/2010/main" val="423211203"/>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9" r:id="rId4"/>
  </p:sldLayoutIdLst>
  <p:hf hdr="0"/>
  <p:txStyles>
    <p:titleStyle>
      <a:lvl1pPr algn="l" defTabSz="914400" rtl="0" eaLnBrk="1" latinLnBrk="0" hangingPunct="1">
        <a:lnSpc>
          <a:spcPts val="3800"/>
        </a:lnSpc>
        <a:spcBef>
          <a:spcPct val="0"/>
        </a:spcBef>
        <a:buNone/>
        <a:defRPr sz="3700" b="1" kern="1200">
          <a:solidFill>
            <a:schemeClr val="tx1"/>
          </a:solidFill>
          <a:latin typeface="+mn-lt"/>
          <a:ea typeface="+mj-ea"/>
          <a:cs typeface="Arial" panose="020B0604020202020204" pitchFamily="34" charset="0"/>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b="1" kern="1200" spc="0" baseline="0">
          <a:solidFill>
            <a:schemeClr val="tx1"/>
          </a:solidFill>
          <a:latin typeface="+mn-lt"/>
          <a:ea typeface="+mn-ea"/>
          <a:cs typeface="Arial" panose="020B060402020202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7"/>
        </a:buBlip>
        <a:tabLst/>
        <a:defRPr sz="2200" b="0" kern="1200" spc="0" baseline="0">
          <a:solidFill>
            <a:srgbClr val="9B9B9B"/>
          </a:solidFill>
          <a:latin typeface="+mn-lt"/>
          <a:ea typeface="+mn-ea"/>
          <a:cs typeface="Arial" panose="020B0604020202020204" pitchFamily="34" charset="0"/>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mn-lt"/>
          <a:ea typeface="+mn-ea"/>
          <a:cs typeface="Arial" panose="020B0604020202020204" pitchFamily="34" charset="0"/>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mn-lt"/>
          <a:ea typeface="+mn-ea"/>
          <a:cs typeface="Arial" panose="020B0604020202020204" pitchFamily="34" charset="0"/>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spc="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png"/><Relationship Id="rId7" Type="http://schemas.openxmlformats.org/officeDocument/2006/relationships/image" Target="../media/image126.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125.png"/><Relationship Id="rId5" Type="http://schemas.openxmlformats.org/officeDocument/2006/relationships/image" Target="../media/image6.png"/><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www.desocialekaart.b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desocialekaart.be/sub-sites/elzdenderzuid"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5.xml"/><Relationship Id="rId1" Type="http://schemas.openxmlformats.org/officeDocument/2006/relationships/video" Target="https://www.youtube.com/embed/njjZGE6-wE0?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hyperlink" Target="https://www.youtube.com/watch?v=Cefr4cDXbd4"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esocialekaart.be/"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hyperlink" Target="https://www.desocialekaart.be/handleiding/beheer-fiche" TargetMode="External"/><Relationship Id="rId12"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71.png"/><Relationship Id="rId5" Type="http://schemas.openxmlformats.org/officeDocument/2006/relationships/image" Target="../media/image6.png"/><Relationship Id="rId10"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55.png"/></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hyperlink" Target="https://www.youtube.com/watch?v=r0i5qeZQzWQ" TargetMode="External"/><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desocialekaart.be/" TargetMode="Externa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89FC948-0003-CA17-A26B-4ED5B6494ACB}"/>
              </a:ext>
            </a:extLst>
          </p:cNvPr>
          <p:cNvSpPr>
            <a:spLocks noGrp="1"/>
          </p:cNvSpPr>
          <p:nvPr>
            <p:ph type="ctrTitle"/>
          </p:nvPr>
        </p:nvSpPr>
        <p:spPr>
          <a:xfrm>
            <a:off x="410299" y="529013"/>
            <a:ext cx="4046291" cy="1943999"/>
          </a:xfrm>
        </p:spPr>
        <p:txBody>
          <a:bodyPr/>
          <a:lstStyle/>
          <a:p>
            <a:r>
              <a:rPr lang="nl-BE" sz="4800" dirty="0"/>
              <a:t>De vernieuwde Sociale Kaart</a:t>
            </a:r>
            <a:br>
              <a:rPr lang="nl-BE" sz="2800" dirty="0"/>
            </a:br>
            <a:r>
              <a:rPr lang="nl-BE" sz="2800" dirty="0"/>
              <a:t>www.desocialekaart.be</a:t>
            </a:r>
            <a:endParaRPr lang="nl-BE" dirty="0"/>
          </a:p>
        </p:txBody>
      </p:sp>
      <p:sp>
        <p:nvSpPr>
          <p:cNvPr id="8" name="Ondertitel 2">
            <a:extLst>
              <a:ext uri="{FF2B5EF4-FFF2-40B4-BE49-F238E27FC236}">
                <a16:creationId xmlns:a16="http://schemas.microsoft.com/office/drawing/2014/main" id="{D3B1682B-EDA1-BF1D-5368-27D0D01F1AC8}"/>
              </a:ext>
            </a:extLst>
          </p:cNvPr>
          <p:cNvSpPr>
            <a:spLocks noGrp="1"/>
          </p:cNvSpPr>
          <p:nvPr>
            <p:ph type="subTitle" idx="1"/>
          </p:nvPr>
        </p:nvSpPr>
        <p:spPr>
          <a:xfrm>
            <a:off x="410298" y="2639975"/>
            <a:ext cx="4413371" cy="1224000"/>
          </a:xfrm>
        </p:spPr>
        <p:txBody>
          <a:bodyPr/>
          <a:lstStyle/>
          <a:p>
            <a:r>
              <a:rPr lang="nl-BE" dirty="0"/>
              <a:t>Departement Zorg</a:t>
            </a:r>
          </a:p>
          <a:p>
            <a:r>
              <a:rPr lang="nl-BE" dirty="0"/>
              <a:t>Team Sociale Kaart en Rechtenverkenner</a:t>
            </a:r>
          </a:p>
          <a:p>
            <a:endParaRPr lang="nl-BE" dirty="0"/>
          </a:p>
          <a:p>
            <a:r>
              <a:rPr lang="nl-BE" i="1" dirty="0"/>
              <a:t>Christophe Pyra, regiocoördinator Oost-Vlaanderen</a:t>
            </a:r>
          </a:p>
        </p:txBody>
      </p:sp>
      <p:sp>
        <p:nvSpPr>
          <p:cNvPr id="9" name="Ondertitel 1">
            <a:extLst>
              <a:ext uri="{FF2B5EF4-FFF2-40B4-BE49-F238E27FC236}">
                <a16:creationId xmlns:a16="http://schemas.microsoft.com/office/drawing/2014/main" id="{3B4D89AC-DE2D-2C49-42F4-DBE5249FCA52}"/>
              </a:ext>
            </a:extLst>
          </p:cNvPr>
          <p:cNvSpPr txBox="1">
            <a:spLocks/>
          </p:cNvSpPr>
          <p:nvPr/>
        </p:nvSpPr>
        <p:spPr>
          <a:xfrm>
            <a:off x="5641797" y="1618112"/>
            <a:ext cx="3191820" cy="1224000"/>
          </a:xfrm>
          <a:prstGeom prst="rect">
            <a:avLst/>
          </a:prstGeom>
        </p:spPr>
        <p:txBody>
          <a:bodyPr vert="horz" lIns="0" tIns="0" rIns="0" bIns="0" rtlCol="0" anchor="t">
            <a:noAutofit/>
          </a:bodyPr>
          <a:lstStyle>
            <a:lvl1pPr marL="0" indent="0" algn="l" defTabSz="914400" rtl="0" eaLnBrk="1" latinLnBrk="0" hangingPunct="1">
              <a:lnSpc>
                <a:spcPts val="1760"/>
              </a:lnSpc>
              <a:spcBef>
                <a:spcPts val="300"/>
              </a:spcBef>
              <a:buSzPct val="90000"/>
              <a:buFontTx/>
              <a:buNone/>
              <a:defRPr sz="1580" b="1" kern="1200" spc="0">
                <a:solidFill>
                  <a:schemeClr val="bg1"/>
                </a:solidFill>
                <a:latin typeface="+mn-lt"/>
                <a:ea typeface="+mn-ea"/>
                <a:cs typeface="Arial" panose="020B0604020202020204" pitchFamily="34" charset="0"/>
              </a:defRPr>
            </a:lvl1pPr>
            <a:lvl2pPr marL="457200" indent="0" algn="ctr" defTabSz="914400" rtl="0" eaLnBrk="1" latinLnBrk="0" hangingPunct="1">
              <a:lnSpc>
                <a:spcPct val="90000"/>
              </a:lnSpc>
              <a:spcBef>
                <a:spcPts val="300"/>
              </a:spcBef>
              <a:buSzPct val="70000"/>
              <a:buFontTx/>
              <a:buNone/>
              <a:defRPr sz="2000" kern="1200" spc="0">
                <a:solidFill>
                  <a:schemeClr val="bg1">
                    <a:lumMod val="50000"/>
                  </a:schemeClr>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300"/>
              </a:spcBef>
              <a:buSzPct val="90000"/>
              <a:buFontTx/>
              <a:buNone/>
              <a:defRPr sz="1800" kern="1200" spc="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300"/>
              </a:spcBef>
              <a:buSzPct val="75000"/>
              <a:buFontTx/>
              <a:buNone/>
              <a:defRPr sz="1600" kern="1200" spc="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300"/>
              </a:spcBef>
              <a:buSzPct val="90000"/>
              <a:buFontTx/>
              <a:buNone/>
              <a:defRPr sz="1600" kern="1200" spc="0" baseline="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400" dirty="0" err="1">
                <a:solidFill>
                  <a:schemeClr val="accent1"/>
                </a:solidFill>
              </a:rPr>
              <a:t>Kringbesturendag</a:t>
            </a:r>
            <a:r>
              <a:rPr lang="nl-BE" sz="2400" dirty="0">
                <a:solidFill>
                  <a:schemeClr val="accent1"/>
                </a:solidFill>
              </a:rPr>
              <a:t> </a:t>
            </a:r>
            <a:r>
              <a:rPr lang="nl-BE" sz="2400" dirty="0" err="1">
                <a:solidFill>
                  <a:schemeClr val="accent1"/>
                </a:solidFill>
              </a:rPr>
              <a:t>Axxon</a:t>
            </a:r>
            <a:endParaRPr lang="nl-BE" sz="2400" dirty="0">
              <a:solidFill>
                <a:schemeClr val="accent1"/>
              </a:solidFill>
            </a:endParaRPr>
          </a:p>
          <a:p>
            <a:r>
              <a:rPr lang="nl-BE" sz="2400" dirty="0">
                <a:solidFill>
                  <a:schemeClr val="accent1"/>
                </a:solidFill>
                <a:latin typeface="Calibri"/>
                <a:cs typeface="Calibri"/>
              </a:rPr>
              <a:t>Zaterdag 21/10/2023</a:t>
            </a:r>
          </a:p>
          <a:p>
            <a:endParaRPr lang="nl-BE" sz="2400" dirty="0">
              <a:solidFill>
                <a:schemeClr val="accent1"/>
              </a:solidFill>
            </a:endParaRPr>
          </a:p>
        </p:txBody>
      </p:sp>
    </p:spTree>
    <p:extLst>
      <p:ext uri="{BB962C8B-B14F-4D97-AF65-F5344CB8AC3E}">
        <p14:creationId xmlns:p14="http://schemas.microsoft.com/office/powerpoint/2010/main" val="85565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a:t>
            </a:fld>
            <a:endParaRPr lang="nl-BE" dirty="0"/>
          </a:p>
        </p:txBody>
      </p:sp>
      <p:pic>
        <p:nvPicPr>
          <p:cNvPr id="5" name="Afbeelding 4">
            <a:extLst>
              <a:ext uri="{FF2B5EF4-FFF2-40B4-BE49-F238E27FC236}">
                <a16:creationId xmlns:a16="http://schemas.microsoft.com/office/drawing/2014/main" id="{8DF2161A-14C4-1428-6C68-E8053499ABD0}"/>
              </a:ext>
            </a:extLst>
          </p:cNvPr>
          <p:cNvPicPr>
            <a:picLocks noChangeAspect="1"/>
          </p:cNvPicPr>
          <p:nvPr/>
        </p:nvPicPr>
        <p:blipFill rotWithShape="1">
          <a:blip r:embed="rId2"/>
          <a:srcRect t="15609" r="1165" b="5340"/>
          <a:stretch/>
        </p:blipFill>
        <p:spPr>
          <a:xfrm>
            <a:off x="1280022" y="1737379"/>
            <a:ext cx="7519956" cy="3383242"/>
          </a:xfrm>
          <a:prstGeom prst="rect">
            <a:avLst/>
          </a:prstGeom>
        </p:spPr>
      </p:pic>
      <p:cxnSp>
        <p:nvCxnSpPr>
          <p:cNvPr id="11" name="Rechte verbindingslijn met pijl 10">
            <a:extLst>
              <a:ext uri="{FF2B5EF4-FFF2-40B4-BE49-F238E27FC236}">
                <a16:creationId xmlns:a16="http://schemas.microsoft.com/office/drawing/2014/main" id="{2B8440BA-579E-0751-872A-BB0DC5A05CE1}"/>
              </a:ext>
            </a:extLst>
          </p:cNvPr>
          <p:cNvCxnSpPr>
            <a:cxnSpLocks/>
          </p:cNvCxnSpPr>
          <p:nvPr/>
        </p:nvCxnSpPr>
        <p:spPr>
          <a:xfrm>
            <a:off x="5104660" y="1383631"/>
            <a:ext cx="477992" cy="5534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E9D43F2C-ED20-9292-CE29-335128C2F9FC}"/>
              </a:ext>
            </a:extLst>
          </p:cNvPr>
          <p:cNvCxnSpPr>
            <a:cxnSpLocks/>
          </p:cNvCxnSpPr>
          <p:nvPr/>
        </p:nvCxnSpPr>
        <p:spPr>
          <a:xfrm flipH="1" flipV="1">
            <a:off x="3024248" y="4749190"/>
            <a:ext cx="8955" cy="621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EEBB43C3-6D86-D876-E86B-B7456C884D15}"/>
              </a:ext>
            </a:extLst>
          </p:cNvPr>
          <p:cNvCxnSpPr>
            <a:cxnSpLocks/>
          </p:cNvCxnSpPr>
          <p:nvPr/>
        </p:nvCxnSpPr>
        <p:spPr>
          <a:xfrm>
            <a:off x="8044726" y="1383632"/>
            <a:ext cx="0" cy="553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506253F2-2A54-7AB2-7971-4B60A688D33C}"/>
              </a:ext>
            </a:extLst>
          </p:cNvPr>
          <p:cNvCxnSpPr>
            <a:cxnSpLocks/>
          </p:cNvCxnSpPr>
          <p:nvPr/>
        </p:nvCxnSpPr>
        <p:spPr>
          <a:xfrm flipH="1" flipV="1">
            <a:off x="6892109" y="2213810"/>
            <a:ext cx="170428" cy="529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ijdelijke aanduiding voor inhoud 2">
            <a:extLst>
              <a:ext uri="{FF2B5EF4-FFF2-40B4-BE49-F238E27FC236}">
                <a16:creationId xmlns:a16="http://schemas.microsoft.com/office/drawing/2014/main" id="{42218746-2764-8A59-D923-B3C00195542B}"/>
              </a:ext>
            </a:extLst>
          </p:cNvPr>
          <p:cNvSpPr>
            <a:spLocks noGrp="1"/>
          </p:cNvSpPr>
          <p:nvPr>
            <p:ph sz="half" idx="1"/>
          </p:nvPr>
        </p:nvSpPr>
        <p:spPr>
          <a:xfrm>
            <a:off x="3270818" y="710826"/>
            <a:ext cx="2602364" cy="672805"/>
          </a:xfrm>
          <a:ln>
            <a:solidFill>
              <a:schemeClr val="accent3"/>
            </a:solidFill>
          </a:ln>
        </p:spPr>
        <p:txBody>
          <a:bodyPr/>
          <a:lstStyle/>
          <a:p>
            <a:pPr>
              <a:buNone/>
            </a:pPr>
            <a:r>
              <a:rPr lang="nl-BE" sz="1600" b="0" dirty="0"/>
              <a:t>Wat is SOKA / contactgegevens team Sociale Kaart en Rechtenverkenner</a:t>
            </a:r>
          </a:p>
        </p:txBody>
      </p:sp>
      <p:sp>
        <p:nvSpPr>
          <p:cNvPr id="21" name="Tijdelijke aanduiding voor inhoud 2">
            <a:extLst>
              <a:ext uri="{FF2B5EF4-FFF2-40B4-BE49-F238E27FC236}">
                <a16:creationId xmlns:a16="http://schemas.microsoft.com/office/drawing/2014/main" id="{11595EA1-ABC7-DF54-4C9C-0709A5647707}"/>
              </a:ext>
            </a:extLst>
          </p:cNvPr>
          <p:cNvSpPr txBox="1">
            <a:spLocks/>
          </p:cNvSpPr>
          <p:nvPr/>
        </p:nvSpPr>
        <p:spPr>
          <a:xfrm>
            <a:off x="6659712" y="770620"/>
            <a:ext cx="2388035" cy="602308"/>
          </a:xfrm>
          <a:prstGeom prst="rect">
            <a:avLst/>
          </a:prstGeom>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Inloggen met digitale sleutel voor meer mogelijkheden</a:t>
            </a:r>
          </a:p>
        </p:txBody>
      </p:sp>
      <p:sp>
        <p:nvSpPr>
          <p:cNvPr id="24" name="Tijdelijke aanduiding voor inhoud 2">
            <a:extLst>
              <a:ext uri="{FF2B5EF4-FFF2-40B4-BE49-F238E27FC236}">
                <a16:creationId xmlns:a16="http://schemas.microsoft.com/office/drawing/2014/main" id="{1C379312-E4F9-D498-B3F0-B58BE3C6D9C2}"/>
              </a:ext>
            </a:extLst>
          </p:cNvPr>
          <p:cNvSpPr txBox="1">
            <a:spLocks/>
          </p:cNvSpPr>
          <p:nvPr/>
        </p:nvSpPr>
        <p:spPr>
          <a:xfrm>
            <a:off x="6053930" y="2743200"/>
            <a:ext cx="1990796" cy="275208"/>
          </a:xfrm>
          <a:prstGeom prst="rect">
            <a:avLst/>
          </a:prstGeom>
          <a:solidFill>
            <a:schemeClr val="bg1"/>
          </a:solidFill>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FAQ + instructievideo’s</a:t>
            </a:r>
          </a:p>
        </p:txBody>
      </p:sp>
      <p:sp>
        <p:nvSpPr>
          <p:cNvPr id="25" name="Tijdelijke aanduiding voor inhoud 2">
            <a:extLst>
              <a:ext uri="{FF2B5EF4-FFF2-40B4-BE49-F238E27FC236}">
                <a16:creationId xmlns:a16="http://schemas.microsoft.com/office/drawing/2014/main" id="{28FE32FC-1A7E-A2D0-8007-99E88E9CC2E4}"/>
              </a:ext>
            </a:extLst>
          </p:cNvPr>
          <p:cNvSpPr txBox="1">
            <a:spLocks/>
          </p:cNvSpPr>
          <p:nvPr/>
        </p:nvSpPr>
        <p:spPr>
          <a:xfrm>
            <a:off x="2332421" y="5376545"/>
            <a:ext cx="1383654" cy="260607"/>
          </a:xfrm>
          <a:prstGeom prst="rect">
            <a:avLst/>
          </a:prstGeom>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Zoekmethode 1</a:t>
            </a:r>
          </a:p>
        </p:txBody>
      </p:sp>
    </p:spTree>
    <p:extLst>
      <p:ext uri="{BB962C8B-B14F-4D97-AF65-F5344CB8AC3E}">
        <p14:creationId xmlns:p14="http://schemas.microsoft.com/office/powerpoint/2010/main" val="6778619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465490" y="311384"/>
            <a:ext cx="8678510" cy="1116000"/>
          </a:xfrm>
        </p:spPr>
        <p:txBody>
          <a:bodyPr/>
          <a:lstStyle/>
          <a:p>
            <a:r>
              <a:rPr lang="nl-BE" sz="2600" b="0">
                <a:solidFill>
                  <a:schemeClr val="tx1">
                    <a:lumMod val="75000"/>
                  </a:schemeClr>
                </a:solidFill>
              </a:rPr>
              <a:t>Klaar!</a:t>
            </a:r>
            <a:endParaRPr lang="nl-BE" sz="2600">
              <a:solidFill>
                <a:schemeClr val="tx1">
                  <a:lumMod val="75000"/>
                </a:schemeClr>
              </a:solidFill>
            </a:endParaRP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100</a:t>
            </a:fld>
            <a:endParaRPr lang="nl-BE"/>
          </a:p>
        </p:txBody>
      </p:sp>
      <p:pic>
        <p:nvPicPr>
          <p:cNvPr id="6" name="Afbeelding 5" descr="Afbeelding met tekst, Lettertype, software, schermopname&#10;&#10;Automatisch gegenereerde beschrijving">
            <a:extLst>
              <a:ext uri="{FF2B5EF4-FFF2-40B4-BE49-F238E27FC236}">
                <a16:creationId xmlns:a16="http://schemas.microsoft.com/office/drawing/2014/main" id="{7A0CC77C-796C-6216-6243-48E26E1E8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51" y="1224792"/>
            <a:ext cx="8638063" cy="4154899"/>
          </a:xfrm>
          <a:prstGeom prst="rect">
            <a:avLst/>
          </a:prstGeom>
        </p:spPr>
      </p:pic>
      <p:sp>
        <p:nvSpPr>
          <p:cNvPr id="7" name="Rechthoek: afgeronde hoeken 6">
            <a:extLst>
              <a:ext uri="{FF2B5EF4-FFF2-40B4-BE49-F238E27FC236}">
                <a16:creationId xmlns:a16="http://schemas.microsoft.com/office/drawing/2014/main" id="{D7209B82-2DD3-02EE-0721-53EFE5B23417}"/>
              </a:ext>
            </a:extLst>
          </p:cNvPr>
          <p:cNvSpPr/>
          <p:nvPr/>
        </p:nvSpPr>
        <p:spPr>
          <a:xfrm>
            <a:off x="2944186" y="3731186"/>
            <a:ext cx="5964922" cy="421364"/>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3011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101</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t>4. Wat als je stopt bij een praktijk?</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2598655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102</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465490" y="311384"/>
            <a:ext cx="8678510" cy="503339"/>
          </a:xfrm>
        </p:spPr>
        <p:txBody>
          <a:bodyPr/>
          <a:lstStyle/>
          <a:p>
            <a:r>
              <a:rPr lang="nl-BE" sz="2600" b="0" dirty="0">
                <a:solidFill>
                  <a:schemeClr val="tx1">
                    <a:lumMod val="75000"/>
                  </a:schemeClr>
                </a:solidFill>
              </a:rPr>
              <a:t>Zoek jouw ‘zorgverlenersfiche’ op:</a:t>
            </a:r>
            <a:endParaRPr lang="nl-BE" sz="2600" dirty="0">
              <a:solidFill>
                <a:schemeClr val="tx1">
                  <a:lumMod val="75000"/>
                </a:schemeClr>
              </a:solidFill>
            </a:endParaRPr>
          </a:p>
        </p:txBody>
      </p:sp>
      <p:pic>
        <p:nvPicPr>
          <p:cNvPr id="3" name="Afbeelding 2">
            <a:extLst>
              <a:ext uri="{FF2B5EF4-FFF2-40B4-BE49-F238E27FC236}">
                <a16:creationId xmlns:a16="http://schemas.microsoft.com/office/drawing/2014/main" id="{2573D88A-2810-EA72-F1CA-7C7BDA5760FA}"/>
              </a:ext>
            </a:extLst>
          </p:cNvPr>
          <p:cNvPicPr>
            <a:picLocks noChangeAspect="1"/>
          </p:cNvPicPr>
          <p:nvPr/>
        </p:nvPicPr>
        <p:blipFill rotWithShape="1">
          <a:blip r:embed="rId2"/>
          <a:srcRect b="32627"/>
          <a:stretch/>
        </p:blipFill>
        <p:spPr>
          <a:xfrm>
            <a:off x="465490" y="1057102"/>
            <a:ext cx="8083695" cy="3411048"/>
          </a:xfrm>
          <a:prstGeom prst="rect">
            <a:avLst/>
          </a:prstGeom>
        </p:spPr>
      </p:pic>
      <p:pic>
        <p:nvPicPr>
          <p:cNvPr id="7" name="Afbeelding 6">
            <a:extLst>
              <a:ext uri="{FF2B5EF4-FFF2-40B4-BE49-F238E27FC236}">
                <a16:creationId xmlns:a16="http://schemas.microsoft.com/office/drawing/2014/main" id="{CFF5B6A5-6A1D-5E19-E58C-B8DA9C9066B3}"/>
              </a:ext>
            </a:extLst>
          </p:cNvPr>
          <p:cNvPicPr>
            <a:picLocks noChangeAspect="1"/>
          </p:cNvPicPr>
          <p:nvPr/>
        </p:nvPicPr>
        <p:blipFill>
          <a:blip r:embed="rId3"/>
          <a:stretch>
            <a:fillRect/>
          </a:stretch>
        </p:blipFill>
        <p:spPr>
          <a:xfrm>
            <a:off x="3279041" y="2955523"/>
            <a:ext cx="760299" cy="184938"/>
          </a:xfrm>
          <a:prstGeom prst="rect">
            <a:avLst/>
          </a:prstGeom>
        </p:spPr>
      </p:pic>
      <p:pic>
        <p:nvPicPr>
          <p:cNvPr id="8" name="Afbeelding 7">
            <a:extLst>
              <a:ext uri="{FF2B5EF4-FFF2-40B4-BE49-F238E27FC236}">
                <a16:creationId xmlns:a16="http://schemas.microsoft.com/office/drawing/2014/main" id="{6DA117C8-1ED1-214A-C56A-A37EF1BAF9CD}"/>
              </a:ext>
            </a:extLst>
          </p:cNvPr>
          <p:cNvPicPr>
            <a:picLocks noChangeAspect="1"/>
          </p:cNvPicPr>
          <p:nvPr/>
        </p:nvPicPr>
        <p:blipFill>
          <a:blip r:embed="rId4"/>
          <a:stretch>
            <a:fillRect/>
          </a:stretch>
        </p:blipFill>
        <p:spPr>
          <a:xfrm>
            <a:off x="4039340" y="2980547"/>
            <a:ext cx="1660124" cy="140073"/>
          </a:xfrm>
          <a:prstGeom prst="rect">
            <a:avLst/>
          </a:prstGeom>
        </p:spPr>
      </p:pic>
    </p:spTree>
    <p:extLst>
      <p:ext uri="{BB962C8B-B14F-4D97-AF65-F5344CB8AC3E}">
        <p14:creationId xmlns:p14="http://schemas.microsoft.com/office/powerpoint/2010/main" val="256109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103</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465490" y="311384"/>
            <a:ext cx="8678510" cy="503339"/>
          </a:xfrm>
        </p:spPr>
        <p:txBody>
          <a:bodyPr/>
          <a:lstStyle/>
          <a:p>
            <a:r>
              <a:rPr lang="nl-BE" sz="2600" b="0" dirty="0">
                <a:solidFill>
                  <a:schemeClr val="tx1">
                    <a:lumMod val="75000"/>
                  </a:schemeClr>
                </a:solidFill>
              </a:rPr>
              <a:t>Ga naar de ‘bewerkversie’ van jouw ‘zorgverlenersfiche’:</a:t>
            </a:r>
            <a:endParaRPr lang="nl-BE" sz="2600" dirty="0">
              <a:solidFill>
                <a:schemeClr val="tx1">
                  <a:lumMod val="75000"/>
                </a:schemeClr>
              </a:solidFill>
            </a:endParaRPr>
          </a:p>
        </p:txBody>
      </p:sp>
      <p:sp>
        <p:nvSpPr>
          <p:cNvPr id="7" name="Tekstvak 6">
            <a:extLst>
              <a:ext uri="{FF2B5EF4-FFF2-40B4-BE49-F238E27FC236}">
                <a16:creationId xmlns:a16="http://schemas.microsoft.com/office/drawing/2014/main" id="{743A3A91-000D-4251-9767-E29E9BFCFDCE}"/>
              </a:ext>
            </a:extLst>
          </p:cNvPr>
          <p:cNvSpPr txBox="1"/>
          <p:nvPr/>
        </p:nvSpPr>
        <p:spPr>
          <a:xfrm>
            <a:off x="641458" y="986104"/>
            <a:ext cx="1343125" cy="369332"/>
          </a:xfrm>
          <a:prstGeom prst="rect">
            <a:avLst/>
          </a:prstGeom>
          <a:noFill/>
        </p:spPr>
        <p:txBody>
          <a:bodyPr wrap="none" rtlCol="0">
            <a:spAutoFit/>
          </a:bodyPr>
          <a:lstStyle/>
          <a:p>
            <a:r>
              <a:rPr lang="nl-BE" i="1" dirty="0"/>
              <a:t>Je weet wel:</a:t>
            </a:r>
          </a:p>
        </p:txBody>
      </p:sp>
      <p:sp>
        <p:nvSpPr>
          <p:cNvPr id="11" name="Tekstvak 10">
            <a:extLst>
              <a:ext uri="{FF2B5EF4-FFF2-40B4-BE49-F238E27FC236}">
                <a16:creationId xmlns:a16="http://schemas.microsoft.com/office/drawing/2014/main" id="{167D8F95-278E-42DD-8326-142586DBCF43}"/>
              </a:ext>
            </a:extLst>
          </p:cNvPr>
          <p:cNvSpPr txBox="1"/>
          <p:nvPr/>
        </p:nvSpPr>
        <p:spPr>
          <a:xfrm>
            <a:off x="2361968" y="986104"/>
            <a:ext cx="413896" cy="369332"/>
          </a:xfrm>
          <a:prstGeom prst="rect">
            <a:avLst/>
          </a:prstGeom>
          <a:noFill/>
        </p:spPr>
        <p:txBody>
          <a:bodyPr wrap="none" rtlCol="0">
            <a:spAutoFit/>
          </a:bodyPr>
          <a:lstStyle/>
          <a:p>
            <a:r>
              <a:rPr lang="nl-BE" i="1" dirty="0"/>
              <a:t>en</a:t>
            </a:r>
          </a:p>
        </p:txBody>
      </p:sp>
      <p:sp>
        <p:nvSpPr>
          <p:cNvPr id="12" name="Tekstvak 11">
            <a:extLst>
              <a:ext uri="{FF2B5EF4-FFF2-40B4-BE49-F238E27FC236}">
                <a16:creationId xmlns:a16="http://schemas.microsoft.com/office/drawing/2014/main" id="{5E1045B9-0EDE-4DCD-BE54-65126753F185}"/>
              </a:ext>
            </a:extLst>
          </p:cNvPr>
          <p:cNvSpPr txBox="1"/>
          <p:nvPr/>
        </p:nvSpPr>
        <p:spPr>
          <a:xfrm>
            <a:off x="1472455" y="1460485"/>
            <a:ext cx="468398" cy="369332"/>
          </a:xfrm>
          <a:prstGeom prst="rect">
            <a:avLst/>
          </a:prstGeom>
          <a:noFill/>
        </p:spPr>
        <p:txBody>
          <a:bodyPr wrap="none" rtlCol="0">
            <a:spAutoFit/>
          </a:bodyPr>
          <a:lstStyle/>
          <a:p>
            <a:r>
              <a:rPr lang="nl-BE" i="1"/>
              <a:t>Of:</a:t>
            </a:r>
          </a:p>
        </p:txBody>
      </p:sp>
      <p:sp>
        <p:nvSpPr>
          <p:cNvPr id="21" name="Tekstvak 20">
            <a:extLst>
              <a:ext uri="{FF2B5EF4-FFF2-40B4-BE49-F238E27FC236}">
                <a16:creationId xmlns:a16="http://schemas.microsoft.com/office/drawing/2014/main" id="{95C9D65E-14B1-4EE5-8251-9CC74F9B032D}"/>
              </a:ext>
            </a:extLst>
          </p:cNvPr>
          <p:cNvSpPr txBox="1"/>
          <p:nvPr/>
        </p:nvSpPr>
        <p:spPr>
          <a:xfrm>
            <a:off x="3399913" y="1466413"/>
            <a:ext cx="413896" cy="369332"/>
          </a:xfrm>
          <a:prstGeom prst="rect">
            <a:avLst/>
          </a:prstGeom>
          <a:noFill/>
        </p:spPr>
        <p:txBody>
          <a:bodyPr wrap="none" rtlCol="0">
            <a:spAutoFit/>
          </a:bodyPr>
          <a:lstStyle/>
          <a:p>
            <a:r>
              <a:rPr lang="nl-BE" i="1"/>
              <a:t>en</a:t>
            </a:r>
          </a:p>
        </p:txBody>
      </p:sp>
      <p:pic>
        <p:nvPicPr>
          <p:cNvPr id="23" name="Afbeelding 22">
            <a:extLst>
              <a:ext uri="{FF2B5EF4-FFF2-40B4-BE49-F238E27FC236}">
                <a16:creationId xmlns:a16="http://schemas.microsoft.com/office/drawing/2014/main" id="{B4531103-8928-4832-BB1D-9EDBE9C13264}"/>
              </a:ext>
            </a:extLst>
          </p:cNvPr>
          <p:cNvPicPr>
            <a:picLocks noChangeAspect="1"/>
          </p:cNvPicPr>
          <p:nvPr/>
        </p:nvPicPr>
        <p:blipFill>
          <a:blip r:embed="rId2"/>
          <a:stretch>
            <a:fillRect/>
          </a:stretch>
        </p:blipFill>
        <p:spPr>
          <a:xfrm>
            <a:off x="3734740" y="1426697"/>
            <a:ext cx="457200" cy="495300"/>
          </a:xfrm>
          <a:prstGeom prst="rect">
            <a:avLst/>
          </a:prstGeom>
        </p:spPr>
      </p:pic>
      <p:pic>
        <p:nvPicPr>
          <p:cNvPr id="25" name="Afbeelding 24">
            <a:extLst>
              <a:ext uri="{FF2B5EF4-FFF2-40B4-BE49-F238E27FC236}">
                <a16:creationId xmlns:a16="http://schemas.microsoft.com/office/drawing/2014/main" id="{B92222FA-1CE0-490C-AEA1-3D820E1BE183}"/>
              </a:ext>
            </a:extLst>
          </p:cNvPr>
          <p:cNvPicPr>
            <a:picLocks noChangeAspect="1"/>
          </p:cNvPicPr>
          <p:nvPr/>
        </p:nvPicPr>
        <p:blipFill rotWithShape="1">
          <a:blip r:embed="rId3"/>
          <a:srcRect b="25069"/>
          <a:stretch/>
        </p:blipFill>
        <p:spPr>
          <a:xfrm>
            <a:off x="1984583" y="1480098"/>
            <a:ext cx="1371600" cy="349720"/>
          </a:xfrm>
          <a:prstGeom prst="rect">
            <a:avLst/>
          </a:prstGeom>
        </p:spPr>
      </p:pic>
      <p:pic>
        <p:nvPicPr>
          <p:cNvPr id="5" name="Afbeelding 4">
            <a:extLst>
              <a:ext uri="{FF2B5EF4-FFF2-40B4-BE49-F238E27FC236}">
                <a16:creationId xmlns:a16="http://schemas.microsoft.com/office/drawing/2014/main" id="{1E1EE2AA-327F-998E-A115-E397401D020C}"/>
              </a:ext>
            </a:extLst>
          </p:cNvPr>
          <p:cNvPicPr>
            <a:picLocks noChangeAspect="1"/>
          </p:cNvPicPr>
          <p:nvPr/>
        </p:nvPicPr>
        <p:blipFill>
          <a:blip r:embed="rId4"/>
          <a:stretch>
            <a:fillRect/>
          </a:stretch>
        </p:blipFill>
        <p:spPr>
          <a:xfrm>
            <a:off x="579223" y="2167124"/>
            <a:ext cx="8307759" cy="3210779"/>
          </a:xfrm>
          <a:prstGeom prst="rect">
            <a:avLst/>
          </a:prstGeom>
        </p:spPr>
      </p:pic>
      <p:pic>
        <p:nvPicPr>
          <p:cNvPr id="13" name="Afbeelding 12">
            <a:extLst>
              <a:ext uri="{FF2B5EF4-FFF2-40B4-BE49-F238E27FC236}">
                <a16:creationId xmlns:a16="http://schemas.microsoft.com/office/drawing/2014/main" id="{00FD1DDF-45F6-CE02-0F91-524348440A39}"/>
              </a:ext>
            </a:extLst>
          </p:cNvPr>
          <p:cNvPicPr>
            <a:picLocks noChangeAspect="1"/>
          </p:cNvPicPr>
          <p:nvPr/>
        </p:nvPicPr>
        <p:blipFill>
          <a:blip r:embed="rId5"/>
          <a:stretch>
            <a:fillRect/>
          </a:stretch>
        </p:blipFill>
        <p:spPr>
          <a:xfrm>
            <a:off x="2775864" y="1078691"/>
            <a:ext cx="1416076" cy="251540"/>
          </a:xfrm>
          <a:prstGeom prst="rect">
            <a:avLst/>
          </a:prstGeom>
        </p:spPr>
      </p:pic>
      <p:pic>
        <p:nvPicPr>
          <p:cNvPr id="15" name="Afbeelding 14">
            <a:extLst>
              <a:ext uri="{FF2B5EF4-FFF2-40B4-BE49-F238E27FC236}">
                <a16:creationId xmlns:a16="http://schemas.microsoft.com/office/drawing/2014/main" id="{3BD7F9EC-182E-736D-D88F-A3D99C2D4CD3}"/>
              </a:ext>
            </a:extLst>
          </p:cNvPr>
          <p:cNvPicPr>
            <a:picLocks noChangeAspect="1"/>
          </p:cNvPicPr>
          <p:nvPr/>
        </p:nvPicPr>
        <p:blipFill>
          <a:blip r:embed="rId6"/>
          <a:stretch>
            <a:fillRect/>
          </a:stretch>
        </p:blipFill>
        <p:spPr>
          <a:xfrm>
            <a:off x="2011418" y="999363"/>
            <a:ext cx="350550" cy="358171"/>
          </a:xfrm>
          <a:prstGeom prst="rect">
            <a:avLst/>
          </a:prstGeom>
        </p:spPr>
      </p:pic>
    </p:spTree>
    <p:extLst>
      <p:ext uri="{BB962C8B-B14F-4D97-AF65-F5344CB8AC3E}">
        <p14:creationId xmlns:p14="http://schemas.microsoft.com/office/powerpoint/2010/main" val="91609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2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104</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465490" y="311384"/>
            <a:ext cx="8678510" cy="503339"/>
          </a:xfrm>
        </p:spPr>
        <p:txBody>
          <a:bodyPr/>
          <a:lstStyle/>
          <a:p>
            <a:r>
              <a:rPr lang="nl-BE" sz="2600" b="0" err="1">
                <a:solidFill>
                  <a:schemeClr val="tx1">
                    <a:lumMod val="75000"/>
                  </a:schemeClr>
                </a:solidFill>
              </a:rPr>
              <a:t>Scroll</a:t>
            </a:r>
            <a:r>
              <a:rPr lang="nl-BE" sz="2600" b="0">
                <a:solidFill>
                  <a:schemeClr val="tx1">
                    <a:lumMod val="75000"/>
                  </a:schemeClr>
                </a:solidFill>
              </a:rPr>
              <a:t> naar beneden:</a:t>
            </a:r>
            <a:endParaRPr lang="nl-BE" sz="2600">
              <a:solidFill>
                <a:schemeClr val="tx1">
                  <a:lumMod val="75000"/>
                </a:schemeClr>
              </a:solidFill>
            </a:endParaRPr>
          </a:p>
        </p:txBody>
      </p:sp>
      <p:pic>
        <p:nvPicPr>
          <p:cNvPr id="5" name="Afbeelding 4">
            <a:extLst>
              <a:ext uri="{FF2B5EF4-FFF2-40B4-BE49-F238E27FC236}">
                <a16:creationId xmlns:a16="http://schemas.microsoft.com/office/drawing/2014/main" id="{7263FCF1-D26C-9C72-ED00-65460E79BF31}"/>
              </a:ext>
            </a:extLst>
          </p:cNvPr>
          <p:cNvPicPr>
            <a:picLocks noChangeAspect="1"/>
          </p:cNvPicPr>
          <p:nvPr/>
        </p:nvPicPr>
        <p:blipFill>
          <a:blip r:embed="rId2"/>
          <a:stretch>
            <a:fillRect/>
          </a:stretch>
        </p:blipFill>
        <p:spPr>
          <a:xfrm>
            <a:off x="351254" y="1368232"/>
            <a:ext cx="8672312" cy="4320914"/>
          </a:xfrm>
          <a:prstGeom prst="rect">
            <a:avLst/>
          </a:prstGeom>
        </p:spPr>
      </p:pic>
    </p:spTree>
    <p:extLst>
      <p:ext uri="{BB962C8B-B14F-4D97-AF65-F5344CB8AC3E}">
        <p14:creationId xmlns:p14="http://schemas.microsoft.com/office/powerpoint/2010/main" val="9612832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6D1C6D-2553-1FD8-5811-EC6D0CAD1CEC}"/>
              </a:ext>
            </a:extLst>
          </p:cNvPr>
          <p:cNvPicPr>
            <a:picLocks noChangeAspect="1"/>
          </p:cNvPicPr>
          <p:nvPr/>
        </p:nvPicPr>
        <p:blipFill>
          <a:blip r:embed="rId2"/>
          <a:stretch>
            <a:fillRect/>
          </a:stretch>
        </p:blipFill>
        <p:spPr>
          <a:xfrm>
            <a:off x="383314" y="2074808"/>
            <a:ext cx="8664691" cy="1607959"/>
          </a:xfrm>
          <a:prstGeom prst="rect">
            <a:avLst/>
          </a:prstGeom>
        </p:spPr>
      </p:pic>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105</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465490" y="311384"/>
            <a:ext cx="8678510" cy="503339"/>
          </a:xfrm>
        </p:spPr>
        <p:txBody>
          <a:bodyPr/>
          <a:lstStyle/>
          <a:p>
            <a:r>
              <a:rPr lang="nl-BE" sz="2600" b="0">
                <a:solidFill>
                  <a:schemeClr val="tx1">
                    <a:lumMod val="75000"/>
                  </a:schemeClr>
                </a:solidFill>
              </a:rPr>
              <a:t>Vink jouw aanbod aan bij de praktijk waar je gestopt bent.</a:t>
            </a:r>
            <a:br>
              <a:rPr lang="nl-BE" sz="2600" b="0">
                <a:solidFill>
                  <a:schemeClr val="tx1">
                    <a:lumMod val="75000"/>
                  </a:schemeClr>
                </a:solidFill>
              </a:rPr>
            </a:br>
            <a:r>
              <a:rPr lang="nl-BE" sz="2600" b="0">
                <a:solidFill>
                  <a:schemeClr val="tx1">
                    <a:lumMod val="75000"/>
                  </a:schemeClr>
                </a:solidFill>
              </a:rPr>
              <a:t>En klik op het verwijdericoontje…</a:t>
            </a:r>
            <a:endParaRPr lang="nl-BE" sz="2600">
              <a:solidFill>
                <a:schemeClr val="tx1">
                  <a:lumMod val="75000"/>
                </a:schemeClr>
              </a:solidFill>
            </a:endParaRPr>
          </a:p>
        </p:txBody>
      </p:sp>
      <p:sp>
        <p:nvSpPr>
          <p:cNvPr id="5" name="Rechthoek: afgeronde hoeken 4">
            <a:extLst>
              <a:ext uri="{FF2B5EF4-FFF2-40B4-BE49-F238E27FC236}">
                <a16:creationId xmlns:a16="http://schemas.microsoft.com/office/drawing/2014/main" id="{D5C5CEFB-56A2-4904-A11F-664A6152B2C7}"/>
              </a:ext>
            </a:extLst>
          </p:cNvPr>
          <p:cNvSpPr/>
          <p:nvPr/>
        </p:nvSpPr>
        <p:spPr>
          <a:xfrm>
            <a:off x="465490" y="3361664"/>
            <a:ext cx="272741" cy="278934"/>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A2FC8EFE-2470-404A-A35B-D63B82619C20}"/>
              </a:ext>
            </a:extLst>
          </p:cNvPr>
          <p:cNvSpPr/>
          <p:nvPr/>
        </p:nvSpPr>
        <p:spPr>
          <a:xfrm>
            <a:off x="8440668" y="2074808"/>
            <a:ext cx="607337" cy="579540"/>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0769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106</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465490" y="311384"/>
            <a:ext cx="8678510" cy="503339"/>
          </a:xfrm>
        </p:spPr>
        <p:txBody>
          <a:bodyPr/>
          <a:lstStyle/>
          <a:p>
            <a:r>
              <a:rPr lang="nl-BE" sz="2600" b="0">
                <a:solidFill>
                  <a:schemeClr val="tx1">
                    <a:lumMod val="75000"/>
                  </a:schemeClr>
                </a:solidFill>
              </a:rPr>
              <a:t>Bevestig…</a:t>
            </a:r>
            <a:endParaRPr lang="nl-BE" sz="2600">
              <a:solidFill>
                <a:schemeClr val="tx1">
                  <a:lumMod val="75000"/>
                </a:schemeClr>
              </a:solidFill>
            </a:endParaRPr>
          </a:p>
        </p:txBody>
      </p:sp>
      <p:sp>
        <p:nvSpPr>
          <p:cNvPr id="5" name="Rechthoek: afgeronde hoeken 4">
            <a:extLst>
              <a:ext uri="{FF2B5EF4-FFF2-40B4-BE49-F238E27FC236}">
                <a16:creationId xmlns:a16="http://schemas.microsoft.com/office/drawing/2014/main" id="{DC6C3C0B-16D0-42E9-B01C-E697FB984710}"/>
              </a:ext>
            </a:extLst>
          </p:cNvPr>
          <p:cNvSpPr/>
          <p:nvPr/>
        </p:nvSpPr>
        <p:spPr>
          <a:xfrm>
            <a:off x="7759816" y="2985782"/>
            <a:ext cx="654341" cy="403371"/>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A4709EBF-81A4-48E0-7422-321AA654AFE8}"/>
              </a:ext>
            </a:extLst>
          </p:cNvPr>
          <p:cNvPicPr>
            <a:picLocks noChangeAspect="1"/>
          </p:cNvPicPr>
          <p:nvPr/>
        </p:nvPicPr>
        <p:blipFill rotWithShape="1">
          <a:blip r:embed="rId2"/>
          <a:srcRect t="4261" b="1"/>
          <a:stretch/>
        </p:blipFill>
        <p:spPr>
          <a:xfrm>
            <a:off x="677136" y="2778711"/>
            <a:ext cx="8047417" cy="1138168"/>
          </a:xfrm>
          <a:prstGeom prst="rect">
            <a:avLst/>
          </a:prstGeom>
        </p:spPr>
      </p:pic>
    </p:spTree>
    <p:extLst>
      <p:ext uri="{BB962C8B-B14F-4D97-AF65-F5344CB8AC3E}">
        <p14:creationId xmlns:p14="http://schemas.microsoft.com/office/powerpoint/2010/main" val="10831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FB806E0-ADA1-AE8B-3751-3DDFEE9AB500}"/>
              </a:ext>
            </a:extLst>
          </p:cNvPr>
          <p:cNvPicPr>
            <a:picLocks noChangeAspect="1"/>
          </p:cNvPicPr>
          <p:nvPr/>
        </p:nvPicPr>
        <p:blipFill>
          <a:blip r:embed="rId2"/>
          <a:stretch>
            <a:fillRect/>
          </a:stretch>
        </p:blipFill>
        <p:spPr>
          <a:xfrm>
            <a:off x="465490" y="1581444"/>
            <a:ext cx="8678510" cy="3904539"/>
          </a:xfrm>
          <a:prstGeom prst="rect">
            <a:avLst/>
          </a:prstGeom>
        </p:spPr>
      </p:pic>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107</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465490" y="311384"/>
            <a:ext cx="8678510" cy="503339"/>
          </a:xfrm>
        </p:spPr>
        <p:txBody>
          <a:bodyPr/>
          <a:lstStyle/>
          <a:p>
            <a:r>
              <a:rPr lang="nl-BE" sz="2600" b="0">
                <a:solidFill>
                  <a:schemeClr val="tx1">
                    <a:lumMod val="75000"/>
                  </a:schemeClr>
                </a:solidFill>
              </a:rPr>
              <a:t>…en jouw wijziging ‘Opslaan en publiceren’</a:t>
            </a:r>
            <a:endParaRPr lang="nl-BE" sz="2600">
              <a:solidFill>
                <a:schemeClr val="tx1">
                  <a:lumMod val="75000"/>
                </a:schemeClr>
              </a:solidFill>
            </a:endParaRPr>
          </a:p>
        </p:txBody>
      </p:sp>
      <p:sp>
        <p:nvSpPr>
          <p:cNvPr id="11" name="Rechthoek: afgeronde hoeken 10">
            <a:extLst>
              <a:ext uri="{FF2B5EF4-FFF2-40B4-BE49-F238E27FC236}">
                <a16:creationId xmlns:a16="http://schemas.microsoft.com/office/drawing/2014/main" id="{649E6FAD-C5C4-431D-9EF1-D6D3AE86F032}"/>
              </a:ext>
            </a:extLst>
          </p:cNvPr>
          <p:cNvSpPr/>
          <p:nvPr/>
        </p:nvSpPr>
        <p:spPr>
          <a:xfrm>
            <a:off x="7362562" y="1647941"/>
            <a:ext cx="1550620" cy="403371"/>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902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108</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t>5. Wat als je helemáál stopt als erkende zorgverlener?</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9623699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109</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713064" y="621777"/>
            <a:ext cx="8430936" cy="503339"/>
          </a:xfrm>
        </p:spPr>
        <p:txBody>
          <a:bodyPr/>
          <a:lstStyle/>
          <a:p>
            <a:r>
              <a:rPr lang="nl-BE" sz="2600" dirty="0">
                <a:solidFill>
                  <a:schemeClr val="tx1">
                    <a:lumMod val="75000"/>
                  </a:schemeClr>
                </a:solidFill>
              </a:rPr>
              <a:t>‘Zorgverlenersfiche’ wordt automatisch </a:t>
            </a:r>
            <a:r>
              <a:rPr lang="nl-BE" sz="2600" dirty="0" err="1">
                <a:solidFill>
                  <a:schemeClr val="tx1">
                    <a:lumMod val="75000"/>
                  </a:schemeClr>
                </a:solidFill>
              </a:rPr>
              <a:t>gedepubliceerd</a:t>
            </a:r>
            <a:r>
              <a:rPr lang="nl-BE" sz="2600" dirty="0">
                <a:solidFill>
                  <a:schemeClr val="tx1">
                    <a:lumMod val="75000"/>
                  </a:schemeClr>
                </a:solidFill>
              </a:rPr>
              <a:t> als:</a:t>
            </a:r>
          </a:p>
        </p:txBody>
      </p:sp>
      <p:sp>
        <p:nvSpPr>
          <p:cNvPr id="3" name="Tekstvak 2">
            <a:extLst>
              <a:ext uri="{FF2B5EF4-FFF2-40B4-BE49-F238E27FC236}">
                <a16:creationId xmlns:a16="http://schemas.microsoft.com/office/drawing/2014/main" id="{94DEE6AB-B0DE-4AC4-97AA-F77E97778F58}"/>
              </a:ext>
            </a:extLst>
          </p:cNvPr>
          <p:cNvSpPr txBox="1"/>
          <p:nvPr/>
        </p:nvSpPr>
        <p:spPr>
          <a:xfrm>
            <a:off x="713063" y="1125116"/>
            <a:ext cx="7021586" cy="1200329"/>
          </a:xfrm>
          <a:prstGeom prst="rect">
            <a:avLst/>
          </a:prstGeom>
          <a:noFill/>
        </p:spPr>
        <p:txBody>
          <a:bodyPr wrap="square" rtlCol="0">
            <a:spAutoFit/>
          </a:bodyPr>
          <a:lstStyle/>
          <a:p>
            <a:pPr marL="285750" indent="-285750">
              <a:buFont typeface="Arial" panose="020B0604020202020204" pitchFamily="34" charset="0"/>
              <a:buChar char="•"/>
            </a:pPr>
            <a:r>
              <a:rPr lang="nl-BE"/>
              <a:t>(Eventuele) RIZIV-nummer is stopgezet</a:t>
            </a:r>
          </a:p>
          <a:p>
            <a:pPr marL="285750" indent="-285750">
              <a:buFont typeface="Arial" panose="020B0604020202020204" pitchFamily="34" charset="0"/>
              <a:buChar char="•"/>
            </a:pPr>
            <a:r>
              <a:rPr lang="nl-BE"/>
              <a:t>Visum niet meer actief is</a:t>
            </a:r>
          </a:p>
          <a:p>
            <a:pPr marL="285750" indent="-285750">
              <a:buFont typeface="Arial" panose="020B0604020202020204" pitchFamily="34" charset="0"/>
              <a:buChar char="•"/>
            </a:pPr>
            <a:r>
              <a:rPr lang="nl-BE"/>
              <a:t>Praktijkverbod is uitgesproken</a:t>
            </a:r>
          </a:p>
          <a:p>
            <a:pPr marL="285750" indent="-285750">
              <a:buFont typeface="Arial" panose="020B0604020202020204" pitchFamily="34" charset="0"/>
              <a:buChar char="•"/>
            </a:pPr>
            <a:r>
              <a:rPr lang="nl-BE"/>
              <a:t>Zorgverlener als overleden wordt gemeld</a:t>
            </a:r>
          </a:p>
        </p:txBody>
      </p:sp>
      <p:sp>
        <p:nvSpPr>
          <p:cNvPr id="7" name="Titel 1">
            <a:extLst>
              <a:ext uri="{FF2B5EF4-FFF2-40B4-BE49-F238E27FC236}">
                <a16:creationId xmlns:a16="http://schemas.microsoft.com/office/drawing/2014/main" id="{BCF0D52A-B54B-4E3C-A241-30E940B200D8}"/>
              </a:ext>
            </a:extLst>
          </p:cNvPr>
          <p:cNvSpPr txBox="1">
            <a:spLocks/>
          </p:cNvSpPr>
          <p:nvPr/>
        </p:nvSpPr>
        <p:spPr>
          <a:xfrm>
            <a:off x="713064" y="3047593"/>
            <a:ext cx="8430936" cy="503339"/>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1" i="0" kern="1200">
                <a:solidFill>
                  <a:srgbClr val="373736"/>
                </a:solidFill>
                <a:latin typeface="+mj-lt"/>
                <a:ea typeface="+mj-ea"/>
                <a:cs typeface="Calibri" panose="020F0502020204030204" pitchFamily="34" charset="0"/>
              </a:defRPr>
            </a:lvl1pPr>
          </a:lstStyle>
          <a:p>
            <a:r>
              <a:rPr lang="nl-BE" sz="2600">
                <a:solidFill>
                  <a:srgbClr val="FF0000"/>
                </a:solidFill>
              </a:rPr>
              <a:t>Opgelet!</a:t>
            </a:r>
          </a:p>
        </p:txBody>
      </p:sp>
      <p:sp>
        <p:nvSpPr>
          <p:cNvPr id="8" name="Tekstvak 7">
            <a:extLst>
              <a:ext uri="{FF2B5EF4-FFF2-40B4-BE49-F238E27FC236}">
                <a16:creationId xmlns:a16="http://schemas.microsoft.com/office/drawing/2014/main" id="{A5738959-43FC-4BF2-9234-B192BA6B5956}"/>
              </a:ext>
            </a:extLst>
          </p:cNvPr>
          <p:cNvSpPr txBox="1"/>
          <p:nvPr/>
        </p:nvSpPr>
        <p:spPr>
          <a:xfrm>
            <a:off x="713063" y="3533164"/>
            <a:ext cx="7944375" cy="584775"/>
          </a:xfrm>
          <a:prstGeom prst="rect">
            <a:avLst/>
          </a:prstGeom>
          <a:noFill/>
        </p:spPr>
        <p:txBody>
          <a:bodyPr wrap="square" rtlCol="0">
            <a:spAutoFit/>
          </a:bodyPr>
          <a:lstStyle/>
          <a:p>
            <a:r>
              <a:rPr lang="nl-BE" dirty="0"/>
              <a:t>‘Praktijkfiche’ wordt niet automatisch </a:t>
            </a:r>
            <a:r>
              <a:rPr lang="nl-BE" dirty="0" err="1"/>
              <a:t>gedepubliceerd</a:t>
            </a:r>
            <a:endParaRPr lang="nl-BE" dirty="0"/>
          </a:p>
          <a:p>
            <a:r>
              <a:rPr lang="nl-BE" sz="1400" i="1" dirty="0"/>
              <a:t>(want: kan gaan over groepspraktijk of praktijk kan overgenomen worden, of…)</a:t>
            </a:r>
          </a:p>
        </p:txBody>
      </p:sp>
      <p:sp>
        <p:nvSpPr>
          <p:cNvPr id="10" name="Titel 1">
            <a:extLst>
              <a:ext uri="{FF2B5EF4-FFF2-40B4-BE49-F238E27FC236}">
                <a16:creationId xmlns:a16="http://schemas.microsoft.com/office/drawing/2014/main" id="{6C554FB8-C498-4808-BD8A-D470BF9F5351}"/>
              </a:ext>
            </a:extLst>
          </p:cNvPr>
          <p:cNvSpPr txBox="1">
            <a:spLocks/>
          </p:cNvSpPr>
          <p:nvPr/>
        </p:nvSpPr>
        <p:spPr>
          <a:xfrm>
            <a:off x="713064" y="4603510"/>
            <a:ext cx="8430936" cy="503339"/>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1" i="0" kern="1200">
                <a:solidFill>
                  <a:srgbClr val="373736"/>
                </a:solidFill>
                <a:latin typeface="+mj-lt"/>
                <a:ea typeface="+mj-ea"/>
                <a:cs typeface="Calibri" panose="020F0502020204030204" pitchFamily="34" charset="0"/>
              </a:defRPr>
            </a:lvl1pPr>
          </a:lstStyle>
          <a:p>
            <a:r>
              <a:rPr lang="nl-BE" sz="2000" u="sng" dirty="0">
                <a:solidFill>
                  <a:schemeClr val="tx1">
                    <a:lumMod val="75000"/>
                  </a:schemeClr>
                </a:solidFill>
              </a:rPr>
              <a:t>TIP:</a:t>
            </a:r>
            <a:r>
              <a:rPr lang="nl-BE" sz="2000" dirty="0">
                <a:solidFill>
                  <a:schemeClr val="tx1">
                    <a:lumMod val="75000"/>
                  </a:schemeClr>
                </a:solidFill>
              </a:rPr>
              <a:t> je kan een aanvraag sturen om jouw zorgverlener- en/of praktijkfiche te láten verwijderen!   </a:t>
            </a:r>
          </a:p>
        </p:txBody>
      </p:sp>
    </p:spTree>
    <p:extLst>
      <p:ext uri="{BB962C8B-B14F-4D97-AF65-F5344CB8AC3E}">
        <p14:creationId xmlns:p14="http://schemas.microsoft.com/office/powerpoint/2010/main" val="20856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11</a:t>
            </a:fld>
            <a:endParaRPr lang="nl-BE" dirty="0"/>
          </a:p>
        </p:txBody>
      </p:sp>
      <p:pic>
        <p:nvPicPr>
          <p:cNvPr id="7" name="Afbeelding 6">
            <a:extLst>
              <a:ext uri="{FF2B5EF4-FFF2-40B4-BE49-F238E27FC236}">
                <a16:creationId xmlns:a16="http://schemas.microsoft.com/office/drawing/2014/main" id="{FA2DA068-1229-936C-6B55-5A98DE288C39}"/>
              </a:ext>
            </a:extLst>
          </p:cNvPr>
          <p:cNvPicPr>
            <a:picLocks noChangeAspect="1"/>
          </p:cNvPicPr>
          <p:nvPr/>
        </p:nvPicPr>
        <p:blipFill rotWithShape="1">
          <a:blip r:embed="rId2"/>
          <a:srcRect l="7632" t="7427" r="6052" b="5556"/>
          <a:stretch/>
        </p:blipFill>
        <p:spPr>
          <a:xfrm>
            <a:off x="625642" y="1191126"/>
            <a:ext cx="7892715" cy="4475748"/>
          </a:xfrm>
          <a:prstGeom prst="rect">
            <a:avLst/>
          </a:prstGeom>
        </p:spPr>
      </p:pic>
      <p:sp>
        <p:nvSpPr>
          <p:cNvPr id="13" name="Tijdelijke aanduiding voor inhoud 2">
            <a:extLst>
              <a:ext uri="{FF2B5EF4-FFF2-40B4-BE49-F238E27FC236}">
                <a16:creationId xmlns:a16="http://schemas.microsoft.com/office/drawing/2014/main" id="{13A18AFD-4D2E-6E8F-545D-CE0FCD7CE393}"/>
              </a:ext>
            </a:extLst>
          </p:cNvPr>
          <p:cNvSpPr txBox="1">
            <a:spLocks/>
          </p:cNvSpPr>
          <p:nvPr/>
        </p:nvSpPr>
        <p:spPr>
          <a:xfrm>
            <a:off x="3247498" y="2850033"/>
            <a:ext cx="1721747" cy="709864"/>
          </a:xfrm>
          <a:prstGeom prst="rect">
            <a:avLst/>
          </a:prstGeom>
          <a:solidFill>
            <a:schemeClr val="bg1"/>
          </a:solidFill>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Meest gericht zoeken door gebruik ‘rubriekenlijst’</a:t>
            </a:r>
          </a:p>
        </p:txBody>
      </p:sp>
      <p:sp>
        <p:nvSpPr>
          <p:cNvPr id="19" name="Ovaal 18">
            <a:extLst>
              <a:ext uri="{FF2B5EF4-FFF2-40B4-BE49-F238E27FC236}">
                <a16:creationId xmlns:a16="http://schemas.microsoft.com/office/drawing/2014/main" id="{490304B1-319B-892B-80B3-2C78146E8046}"/>
              </a:ext>
            </a:extLst>
          </p:cNvPr>
          <p:cNvSpPr/>
          <p:nvPr/>
        </p:nvSpPr>
        <p:spPr>
          <a:xfrm>
            <a:off x="680381" y="3384642"/>
            <a:ext cx="1278216" cy="4030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539DE819-922A-5274-9144-0D8CC6CDCC14}"/>
              </a:ext>
            </a:extLst>
          </p:cNvPr>
          <p:cNvPicPr>
            <a:picLocks noChangeAspect="1"/>
          </p:cNvPicPr>
          <p:nvPr/>
        </p:nvPicPr>
        <p:blipFill rotWithShape="1">
          <a:blip r:embed="rId7"/>
          <a:srcRect l="65263" t="20760" r="15000" b="16316"/>
          <a:stretch/>
        </p:blipFill>
        <p:spPr>
          <a:xfrm>
            <a:off x="6002323" y="3006161"/>
            <a:ext cx="1804737" cy="3236495"/>
          </a:xfrm>
          <a:prstGeom prst="rect">
            <a:avLst/>
          </a:prstGeom>
        </p:spPr>
      </p:pic>
      <p:cxnSp>
        <p:nvCxnSpPr>
          <p:cNvPr id="4" name="Rechte verbindingslijn met pijl 3">
            <a:extLst>
              <a:ext uri="{FF2B5EF4-FFF2-40B4-BE49-F238E27FC236}">
                <a16:creationId xmlns:a16="http://schemas.microsoft.com/office/drawing/2014/main" id="{C3C0A37D-15DC-EF1E-FB31-0744322C8408}"/>
              </a:ext>
            </a:extLst>
          </p:cNvPr>
          <p:cNvCxnSpPr>
            <a:cxnSpLocks/>
          </p:cNvCxnSpPr>
          <p:nvPr/>
        </p:nvCxnSpPr>
        <p:spPr>
          <a:xfrm flipV="1">
            <a:off x="2121045" y="3253091"/>
            <a:ext cx="964005" cy="263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CD2A12DF-72C8-C830-630C-CF5910BFB6AA}"/>
              </a:ext>
            </a:extLst>
          </p:cNvPr>
          <p:cNvCxnSpPr>
            <a:cxnSpLocks/>
          </p:cNvCxnSpPr>
          <p:nvPr/>
        </p:nvCxnSpPr>
        <p:spPr>
          <a:xfrm>
            <a:off x="5148284" y="3204965"/>
            <a:ext cx="675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4E053FA1-BFDC-3642-B8B4-0533913AF725}"/>
              </a:ext>
            </a:extLst>
          </p:cNvPr>
          <p:cNvCxnSpPr>
            <a:cxnSpLocks/>
          </p:cNvCxnSpPr>
          <p:nvPr/>
        </p:nvCxnSpPr>
        <p:spPr>
          <a:xfrm>
            <a:off x="2121045" y="4139417"/>
            <a:ext cx="9640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ijdelijke aanduiding voor inhoud 2">
            <a:extLst>
              <a:ext uri="{FF2B5EF4-FFF2-40B4-BE49-F238E27FC236}">
                <a16:creationId xmlns:a16="http://schemas.microsoft.com/office/drawing/2014/main" id="{48AD3382-A221-963C-60A1-D5123B4CF204}"/>
              </a:ext>
            </a:extLst>
          </p:cNvPr>
          <p:cNvSpPr txBox="1">
            <a:spLocks/>
          </p:cNvSpPr>
          <p:nvPr/>
        </p:nvSpPr>
        <p:spPr>
          <a:xfrm>
            <a:off x="3247498" y="3903521"/>
            <a:ext cx="1721747" cy="709864"/>
          </a:xfrm>
          <a:prstGeom prst="rect">
            <a:avLst/>
          </a:prstGeom>
          <a:solidFill>
            <a:schemeClr val="bg1"/>
          </a:solidFill>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Meer gericht zoeken door gebruik van filters</a:t>
            </a:r>
          </a:p>
        </p:txBody>
      </p:sp>
    </p:spTree>
    <p:extLst>
      <p:ext uri="{BB962C8B-B14F-4D97-AF65-F5344CB8AC3E}">
        <p14:creationId xmlns:p14="http://schemas.microsoft.com/office/powerpoint/2010/main" val="162255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A0BDF09-AD00-9883-4386-642FD3A4555A}"/>
              </a:ext>
            </a:extLst>
          </p:cNvPr>
          <p:cNvPicPr>
            <a:picLocks noChangeAspect="1"/>
          </p:cNvPicPr>
          <p:nvPr/>
        </p:nvPicPr>
        <p:blipFill>
          <a:blip r:embed="rId2"/>
          <a:stretch>
            <a:fillRect/>
          </a:stretch>
        </p:blipFill>
        <p:spPr>
          <a:xfrm>
            <a:off x="1000663" y="1219720"/>
            <a:ext cx="7523758" cy="4701686"/>
          </a:xfrm>
          <a:prstGeom prst="rect">
            <a:avLst/>
          </a:prstGeom>
        </p:spPr>
      </p:pic>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110</a:t>
            </a:fld>
            <a:endParaRPr lang="nl-BE"/>
          </a:p>
        </p:txBody>
      </p:sp>
      <p:sp>
        <p:nvSpPr>
          <p:cNvPr id="9" name="Titel 1">
            <a:extLst>
              <a:ext uri="{FF2B5EF4-FFF2-40B4-BE49-F238E27FC236}">
                <a16:creationId xmlns:a16="http://schemas.microsoft.com/office/drawing/2014/main" id="{EF8AE0F3-E4ED-4188-A264-CF91E4A170E9}"/>
              </a:ext>
            </a:extLst>
          </p:cNvPr>
          <p:cNvSpPr>
            <a:spLocks noGrp="1"/>
          </p:cNvSpPr>
          <p:nvPr>
            <p:ph type="title"/>
          </p:nvPr>
        </p:nvSpPr>
        <p:spPr>
          <a:xfrm>
            <a:off x="465490" y="311384"/>
            <a:ext cx="8678510" cy="503339"/>
          </a:xfrm>
        </p:spPr>
        <p:txBody>
          <a:bodyPr/>
          <a:lstStyle/>
          <a:p>
            <a:r>
              <a:rPr lang="nl-BE" sz="2200" b="0" dirty="0">
                <a:solidFill>
                  <a:schemeClr val="tx1">
                    <a:lumMod val="75000"/>
                  </a:schemeClr>
                </a:solidFill>
              </a:rPr>
              <a:t>Doorgeven dat een zorgverlener- of praktijkfiche mag verwijderd worden? Zoek ‘m op…</a:t>
            </a:r>
            <a:endParaRPr lang="nl-BE" sz="2200" dirty="0">
              <a:solidFill>
                <a:schemeClr val="tx1">
                  <a:lumMod val="75000"/>
                </a:schemeClr>
              </a:solidFill>
            </a:endParaRPr>
          </a:p>
        </p:txBody>
      </p:sp>
      <p:sp>
        <p:nvSpPr>
          <p:cNvPr id="6" name="Rechthoek: afgeronde hoeken 5">
            <a:extLst>
              <a:ext uri="{FF2B5EF4-FFF2-40B4-BE49-F238E27FC236}">
                <a16:creationId xmlns:a16="http://schemas.microsoft.com/office/drawing/2014/main" id="{2D828D33-9A60-4F1A-BABF-344CC7A6632E}"/>
              </a:ext>
            </a:extLst>
          </p:cNvPr>
          <p:cNvSpPr/>
          <p:nvPr/>
        </p:nvSpPr>
        <p:spPr>
          <a:xfrm>
            <a:off x="3392571" y="5359343"/>
            <a:ext cx="2824348" cy="562063"/>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6213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DF15F61-B514-4D18-8601-82C8031A18B0}"/>
              </a:ext>
            </a:extLst>
          </p:cNvPr>
          <p:cNvSpPr>
            <a:spLocks noGrp="1"/>
          </p:cNvSpPr>
          <p:nvPr>
            <p:ph type="dt" sz="half" idx="10"/>
          </p:nvPr>
        </p:nvSpPr>
        <p:spPr/>
        <p:txBody>
          <a:bodyPr/>
          <a:lstStyle/>
          <a:p>
            <a:fld id="{1CAA25D1-6B1E-42D5-B652-E132DA7B3557}" type="datetime1">
              <a:rPr lang="nl-BE" smtClean="0"/>
              <a:t>18/10/2023</a:t>
            </a:fld>
            <a:endParaRPr lang="nl-BE"/>
          </a:p>
        </p:txBody>
      </p:sp>
      <p:sp>
        <p:nvSpPr>
          <p:cNvPr id="3" name="Tijdelijke aanduiding voor voettekst 2">
            <a:extLst>
              <a:ext uri="{FF2B5EF4-FFF2-40B4-BE49-F238E27FC236}">
                <a16:creationId xmlns:a16="http://schemas.microsoft.com/office/drawing/2014/main" id="{8AC89811-F7DF-412F-A13E-9BD51F773787}"/>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DAEDDF1-60E7-4D50-8046-5B1B2DE0FE6C}"/>
              </a:ext>
            </a:extLst>
          </p:cNvPr>
          <p:cNvSpPr>
            <a:spLocks noGrp="1"/>
          </p:cNvSpPr>
          <p:nvPr>
            <p:ph type="sldNum" sz="quarter" idx="12"/>
          </p:nvPr>
        </p:nvSpPr>
        <p:spPr/>
        <p:txBody>
          <a:bodyPr/>
          <a:lstStyle/>
          <a:p>
            <a:fld id="{A990541D-BF53-4D62-8572-C77BB9EB2F91}" type="slidenum">
              <a:rPr lang="nl-BE" smtClean="0"/>
              <a:t>111</a:t>
            </a:fld>
            <a:endParaRPr lang="nl-BE"/>
          </a:p>
        </p:txBody>
      </p:sp>
      <p:sp>
        <p:nvSpPr>
          <p:cNvPr id="8" name="Tijdelijke aanduiding voor inhoud 2">
            <a:extLst>
              <a:ext uri="{FF2B5EF4-FFF2-40B4-BE49-F238E27FC236}">
                <a16:creationId xmlns:a16="http://schemas.microsoft.com/office/drawing/2014/main" id="{5BC21111-74DF-47D0-A4A9-DC5B9D2B2825}"/>
              </a:ext>
            </a:extLst>
          </p:cNvPr>
          <p:cNvSpPr txBox="1">
            <a:spLocks/>
          </p:cNvSpPr>
          <p:nvPr/>
        </p:nvSpPr>
        <p:spPr>
          <a:xfrm>
            <a:off x="561975" y="388385"/>
            <a:ext cx="7416000" cy="365126"/>
          </a:xfrm>
          <a:prstGeom prst="rect">
            <a:avLst/>
          </a:prstGeom>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2"/>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3"/>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4"/>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8900" lvl="1" indent="-342900">
              <a:buFont typeface="Arial" panose="020B0604020202020204" pitchFamily="34" charset="0"/>
              <a:buChar char="•"/>
            </a:pPr>
            <a:endParaRPr lang="nl-BE" dirty="0"/>
          </a:p>
          <a:p>
            <a:pPr lvl="1" indent="0">
              <a:buNone/>
            </a:pPr>
            <a:r>
              <a:rPr lang="nl-BE" dirty="0"/>
              <a:t>     Fiche openklikken =&gt;         </a:t>
            </a:r>
            <a:r>
              <a:rPr lang="nl-BE" sz="1050" dirty="0"/>
              <a:t>(rechtsboven) </a:t>
            </a:r>
            <a:r>
              <a:rPr lang="nl-BE" dirty="0"/>
              <a:t>=&gt;  </a:t>
            </a:r>
          </a:p>
        </p:txBody>
      </p:sp>
      <p:pic>
        <p:nvPicPr>
          <p:cNvPr id="9" name="Afbeelding 8">
            <a:extLst>
              <a:ext uri="{FF2B5EF4-FFF2-40B4-BE49-F238E27FC236}">
                <a16:creationId xmlns:a16="http://schemas.microsoft.com/office/drawing/2014/main" id="{72DBA12D-4397-C371-68AF-1EBE17043A43}"/>
              </a:ext>
            </a:extLst>
          </p:cNvPr>
          <p:cNvPicPr>
            <a:picLocks noChangeAspect="1"/>
          </p:cNvPicPr>
          <p:nvPr/>
        </p:nvPicPr>
        <p:blipFill>
          <a:blip r:embed="rId6"/>
          <a:stretch>
            <a:fillRect/>
          </a:stretch>
        </p:blipFill>
        <p:spPr>
          <a:xfrm>
            <a:off x="2800196" y="1493352"/>
            <a:ext cx="3543607" cy="3871295"/>
          </a:xfrm>
          <a:prstGeom prst="rect">
            <a:avLst/>
          </a:prstGeom>
        </p:spPr>
      </p:pic>
      <p:pic>
        <p:nvPicPr>
          <p:cNvPr id="12" name="Afbeelding 11">
            <a:extLst>
              <a:ext uri="{FF2B5EF4-FFF2-40B4-BE49-F238E27FC236}">
                <a16:creationId xmlns:a16="http://schemas.microsoft.com/office/drawing/2014/main" id="{1A7FC575-1E5A-1A5E-BCC8-22B0ED73B01B}"/>
              </a:ext>
            </a:extLst>
          </p:cNvPr>
          <p:cNvPicPr>
            <a:picLocks noChangeAspect="1"/>
          </p:cNvPicPr>
          <p:nvPr/>
        </p:nvPicPr>
        <p:blipFill>
          <a:blip r:embed="rId7"/>
          <a:stretch>
            <a:fillRect/>
          </a:stretch>
        </p:blipFill>
        <p:spPr>
          <a:xfrm>
            <a:off x="5596978" y="759859"/>
            <a:ext cx="1762200" cy="287706"/>
          </a:xfrm>
          <a:prstGeom prst="rect">
            <a:avLst/>
          </a:prstGeom>
        </p:spPr>
      </p:pic>
      <p:pic>
        <p:nvPicPr>
          <p:cNvPr id="14" name="Afbeelding 13">
            <a:extLst>
              <a:ext uri="{FF2B5EF4-FFF2-40B4-BE49-F238E27FC236}">
                <a16:creationId xmlns:a16="http://schemas.microsoft.com/office/drawing/2014/main" id="{7EC42BAA-FF96-87EC-A854-62FFB0F1954D}"/>
              </a:ext>
            </a:extLst>
          </p:cNvPr>
          <p:cNvPicPr>
            <a:picLocks noChangeAspect="1"/>
          </p:cNvPicPr>
          <p:nvPr/>
        </p:nvPicPr>
        <p:blipFill>
          <a:blip r:embed="rId8"/>
          <a:stretch>
            <a:fillRect/>
          </a:stretch>
        </p:blipFill>
        <p:spPr>
          <a:xfrm>
            <a:off x="3911804" y="720220"/>
            <a:ext cx="358171" cy="350550"/>
          </a:xfrm>
          <a:prstGeom prst="rect">
            <a:avLst/>
          </a:prstGeom>
        </p:spPr>
      </p:pic>
    </p:spTree>
    <p:extLst>
      <p:ext uri="{BB962C8B-B14F-4D97-AF65-F5344CB8AC3E}">
        <p14:creationId xmlns:p14="http://schemas.microsoft.com/office/powerpoint/2010/main" val="12352913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112</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t>En nu aan jou!</a:t>
            </a:r>
          </a:p>
          <a:p>
            <a:pPr algn="ctr"/>
            <a:r>
              <a:rPr lang="nl-BE" sz="3200" b="1"/>
              <a:t>Vragen?</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2098387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999" y="756000"/>
            <a:ext cx="7595337" cy="1116000"/>
          </a:xfrm>
        </p:spPr>
        <p:txBody>
          <a:bodyPr/>
          <a:lstStyle/>
          <a:p>
            <a:r>
              <a:rPr lang="nl-BE" sz="3200" b="1">
                <a:solidFill>
                  <a:schemeClr val="accent1"/>
                </a:solidFill>
                <a:latin typeface="+mj-lt"/>
              </a:rPr>
              <a:t>Vragen, opmerkingen, zelf aan de slag gaan?</a:t>
            </a:r>
            <a:endParaRPr lang="nl-BE" sz="3200" b="1" dirty="0">
              <a:solidFill>
                <a:schemeClr val="accent1"/>
              </a:solidFill>
              <a:latin typeface="+mj-lt"/>
            </a:endParaRPr>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113</a:t>
            </a:fld>
            <a:endParaRPr lang="nl-BE" dirty="0"/>
          </a:p>
        </p:txBody>
      </p:sp>
      <p:pic>
        <p:nvPicPr>
          <p:cNvPr id="7" name="Afbeelding 6">
            <a:extLst>
              <a:ext uri="{FF2B5EF4-FFF2-40B4-BE49-F238E27FC236}">
                <a16:creationId xmlns:a16="http://schemas.microsoft.com/office/drawing/2014/main" id="{A0502BC7-750D-F614-F69E-4780D997036D}"/>
              </a:ext>
            </a:extLst>
          </p:cNvPr>
          <p:cNvPicPr>
            <a:picLocks noChangeAspect="1"/>
          </p:cNvPicPr>
          <p:nvPr/>
        </p:nvPicPr>
        <p:blipFill>
          <a:blip r:embed="rId2"/>
          <a:stretch>
            <a:fillRect/>
          </a:stretch>
        </p:blipFill>
        <p:spPr>
          <a:xfrm>
            <a:off x="335560" y="1792650"/>
            <a:ext cx="8670542" cy="3609861"/>
          </a:xfrm>
          <a:prstGeom prst="rect">
            <a:avLst/>
          </a:prstGeom>
        </p:spPr>
      </p:pic>
    </p:spTree>
    <p:extLst>
      <p:ext uri="{BB962C8B-B14F-4D97-AF65-F5344CB8AC3E}">
        <p14:creationId xmlns:p14="http://schemas.microsoft.com/office/powerpoint/2010/main" val="13127065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D7A0861-9CB0-FA65-F52A-290853B18A27}"/>
              </a:ext>
            </a:extLst>
          </p:cNvPr>
          <p:cNvSpPr>
            <a:spLocks noGrp="1"/>
          </p:cNvSpPr>
          <p:nvPr>
            <p:ph type="dt" sz="half" idx="10"/>
          </p:nvPr>
        </p:nvSpPr>
        <p:spPr/>
        <p:txBody>
          <a:bodyPr/>
          <a:lstStyle/>
          <a:p>
            <a:fld id="{6FE72B96-BA1A-413C-8D53-DAC3E7425629}" type="datetime1">
              <a:rPr lang="nl-BE" smtClean="0"/>
              <a:t>18/10/2023</a:t>
            </a:fld>
            <a:endParaRPr lang="nl-BE"/>
          </a:p>
        </p:txBody>
      </p:sp>
      <p:sp>
        <p:nvSpPr>
          <p:cNvPr id="3" name="Tijdelijke aanduiding voor voettekst 2">
            <a:extLst>
              <a:ext uri="{FF2B5EF4-FFF2-40B4-BE49-F238E27FC236}">
                <a16:creationId xmlns:a16="http://schemas.microsoft.com/office/drawing/2014/main" id="{0930EE35-FC28-FFF8-69C3-FBE7164F4B3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ABA92457-257B-E489-1DB2-41172D34D48F}"/>
              </a:ext>
            </a:extLst>
          </p:cNvPr>
          <p:cNvSpPr>
            <a:spLocks noGrp="1"/>
          </p:cNvSpPr>
          <p:nvPr>
            <p:ph type="sldNum" sz="quarter" idx="12"/>
          </p:nvPr>
        </p:nvSpPr>
        <p:spPr/>
        <p:txBody>
          <a:bodyPr/>
          <a:lstStyle/>
          <a:p>
            <a:fld id="{A990541D-BF53-4D62-8572-C77BB9EB2F91}" type="slidenum">
              <a:rPr lang="nl-BE" smtClean="0"/>
              <a:t>114</a:t>
            </a:fld>
            <a:endParaRPr lang="nl-BE"/>
          </a:p>
        </p:txBody>
      </p:sp>
      <p:pic>
        <p:nvPicPr>
          <p:cNvPr id="6" name="Afbeelding 5" descr="Afbeelding met tekst, schermopname, Lettertype, Graphics&#10;&#10;Automatisch gegenereerde beschrijving">
            <a:extLst>
              <a:ext uri="{FF2B5EF4-FFF2-40B4-BE49-F238E27FC236}">
                <a16:creationId xmlns:a16="http://schemas.microsoft.com/office/drawing/2014/main" id="{1F6E28BF-33E9-DE51-9F77-1833FB0521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325" y="0"/>
            <a:ext cx="5981350" cy="5981350"/>
          </a:xfrm>
          <a:prstGeom prst="rect">
            <a:avLst/>
          </a:prstGeom>
        </p:spPr>
      </p:pic>
    </p:spTree>
    <p:extLst>
      <p:ext uri="{BB962C8B-B14F-4D97-AF65-F5344CB8AC3E}">
        <p14:creationId xmlns:p14="http://schemas.microsoft.com/office/powerpoint/2010/main" val="7064363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6676"/>
          <a:stretch/>
        </p:blipFill>
        <p:spPr>
          <a:xfrm>
            <a:off x="293443" y="-1"/>
            <a:ext cx="8856000" cy="4919465"/>
          </a:xfrm>
        </p:spPr>
      </p:pic>
      <p:grpSp>
        <p:nvGrpSpPr>
          <p:cNvPr id="3" name="Groep 2"/>
          <p:cNvGrpSpPr/>
          <p:nvPr/>
        </p:nvGrpSpPr>
        <p:grpSpPr>
          <a:xfrm>
            <a:off x="293443" y="3429000"/>
            <a:ext cx="8856000" cy="2527910"/>
            <a:chOff x="293443" y="3424483"/>
            <a:chExt cx="8856000" cy="2527910"/>
          </a:xfrm>
        </p:grpSpPr>
        <p:sp>
          <p:nvSpPr>
            <p:cNvPr id="9" name="Rechthoek 8"/>
            <p:cNvSpPr/>
            <p:nvPr/>
          </p:nvSpPr>
          <p:spPr>
            <a:xfrm>
              <a:off x="293443" y="4302647"/>
              <a:ext cx="8856000" cy="164974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p:nvSpPr>
          <p:spPr>
            <a:xfrm flipH="1">
              <a:off x="293443" y="3424483"/>
              <a:ext cx="8856000" cy="87816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jdelijke aanduiding voor dianummer 1"/>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115</a:t>
            </a:fld>
            <a:endParaRPr lang="nl-BE"/>
          </a:p>
        </p:txBody>
      </p:sp>
      <p:sp>
        <p:nvSpPr>
          <p:cNvPr id="5" name="Titel 4"/>
          <p:cNvSpPr>
            <a:spLocks noGrp="1"/>
          </p:cNvSpPr>
          <p:nvPr>
            <p:ph type="ctrTitle"/>
          </p:nvPr>
        </p:nvSpPr>
        <p:spPr>
          <a:xfrm>
            <a:off x="5040000" y="4167553"/>
            <a:ext cx="3752308" cy="1929971"/>
          </a:xfrm>
        </p:spPr>
        <p:txBody>
          <a:bodyPr/>
          <a:lstStyle/>
          <a:p>
            <a:pPr algn="ctr"/>
            <a:r>
              <a:rPr lang="nl-BE" sz="3000" b="1" dirty="0">
                <a:solidFill>
                  <a:srgbClr val="0F4C81"/>
                </a:solidFill>
                <a:latin typeface="+mn-lt"/>
                <a:hlinkClick r:id="rId4">
                  <a:extLst>
                    <a:ext uri="{A12FA001-AC4F-418D-AE19-62706E023703}">
                      <ahyp:hlinkClr xmlns:ahyp="http://schemas.microsoft.com/office/drawing/2018/hyperlinkcolor" val="tx"/>
                    </a:ext>
                  </a:extLst>
                </a:hlinkClick>
              </a:rPr>
              <a:t>www.desocialekaart.be</a:t>
            </a:r>
            <a:br>
              <a:rPr lang="nl-BE" sz="3000" b="1" dirty="0">
                <a:solidFill>
                  <a:srgbClr val="0F4C81"/>
                </a:solidFill>
                <a:latin typeface="+mn-lt"/>
              </a:rPr>
            </a:br>
            <a:r>
              <a:rPr lang="nl-BE" sz="2000" b="1" dirty="0">
                <a:solidFill>
                  <a:srgbClr val="0F4C81"/>
                </a:solidFill>
                <a:latin typeface="+mn-lt"/>
              </a:rPr>
              <a:t>desocialekaart@vlaanderen.be</a:t>
            </a:r>
          </a:p>
        </p:txBody>
      </p:sp>
    </p:spTree>
    <p:extLst>
      <p:ext uri="{BB962C8B-B14F-4D97-AF65-F5344CB8AC3E}">
        <p14:creationId xmlns:p14="http://schemas.microsoft.com/office/powerpoint/2010/main" val="3219465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12</a:t>
            </a:fld>
            <a:endParaRPr lang="nl-BE" dirty="0"/>
          </a:p>
        </p:txBody>
      </p:sp>
      <p:pic>
        <p:nvPicPr>
          <p:cNvPr id="7" name="Afbeelding 6">
            <a:extLst>
              <a:ext uri="{FF2B5EF4-FFF2-40B4-BE49-F238E27FC236}">
                <a16:creationId xmlns:a16="http://schemas.microsoft.com/office/drawing/2014/main" id="{FA2DA068-1229-936C-6B55-5A98DE288C39}"/>
              </a:ext>
            </a:extLst>
          </p:cNvPr>
          <p:cNvPicPr>
            <a:picLocks noChangeAspect="1"/>
          </p:cNvPicPr>
          <p:nvPr/>
        </p:nvPicPr>
        <p:blipFill rotWithShape="1">
          <a:blip r:embed="rId2"/>
          <a:srcRect l="7632" t="7427" r="6052" b="5556"/>
          <a:stretch/>
        </p:blipFill>
        <p:spPr>
          <a:xfrm>
            <a:off x="625642" y="1191126"/>
            <a:ext cx="7892715" cy="4475748"/>
          </a:xfrm>
          <a:prstGeom prst="rect">
            <a:avLst/>
          </a:prstGeom>
        </p:spPr>
      </p:pic>
      <p:pic>
        <p:nvPicPr>
          <p:cNvPr id="9" name="Afbeelding 8">
            <a:extLst>
              <a:ext uri="{FF2B5EF4-FFF2-40B4-BE49-F238E27FC236}">
                <a16:creationId xmlns:a16="http://schemas.microsoft.com/office/drawing/2014/main" id="{C5FF1F65-4CC2-F9BE-4435-8ECC5486DCC0}"/>
              </a:ext>
            </a:extLst>
          </p:cNvPr>
          <p:cNvPicPr>
            <a:picLocks noChangeAspect="1"/>
          </p:cNvPicPr>
          <p:nvPr/>
        </p:nvPicPr>
        <p:blipFill rotWithShape="1">
          <a:blip r:embed="rId3"/>
          <a:srcRect l="38817" t="17720" r="28110" b="6491"/>
          <a:stretch/>
        </p:blipFill>
        <p:spPr>
          <a:xfrm>
            <a:off x="2463798" y="3197956"/>
            <a:ext cx="2839464" cy="3660044"/>
          </a:xfrm>
          <a:prstGeom prst="rect">
            <a:avLst/>
          </a:prstGeom>
          <a:ln>
            <a:solidFill>
              <a:schemeClr val="accent3"/>
            </a:solidFill>
          </a:ln>
        </p:spPr>
      </p:pic>
      <p:pic>
        <p:nvPicPr>
          <p:cNvPr id="11" name="Afbeelding 10">
            <a:extLst>
              <a:ext uri="{FF2B5EF4-FFF2-40B4-BE49-F238E27FC236}">
                <a16:creationId xmlns:a16="http://schemas.microsoft.com/office/drawing/2014/main" id="{2989551B-F2CE-DAA2-AEB9-8BB974495475}"/>
              </a:ext>
            </a:extLst>
          </p:cNvPr>
          <p:cNvPicPr>
            <a:picLocks noChangeAspect="1"/>
          </p:cNvPicPr>
          <p:nvPr/>
        </p:nvPicPr>
        <p:blipFill rotWithShape="1">
          <a:blip r:embed="rId4"/>
          <a:srcRect l="38739" t="26346" r="27315" b="32265"/>
          <a:stretch/>
        </p:blipFill>
        <p:spPr>
          <a:xfrm>
            <a:off x="5408870" y="3197956"/>
            <a:ext cx="3104147" cy="2128781"/>
          </a:xfrm>
          <a:prstGeom prst="rect">
            <a:avLst/>
          </a:prstGeom>
          <a:ln>
            <a:solidFill>
              <a:schemeClr val="accent3"/>
            </a:solidFill>
          </a:ln>
        </p:spPr>
      </p:pic>
      <p:cxnSp>
        <p:nvCxnSpPr>
          <p:cNvPr id="12" name="Rechte verbindingslijn met pijl 11">
            <a:extLst>
              <a:ext uri="{FF2B5EF4-FFF2-40B4-BE49-F238E27FC236}">
                <a16:creationId xmlns:a16="http://schemas.microsoft.com/office/drawing/2014/main" id="{D18AF5E0-1C96-AB74-482C-4468327B3554}"/>
              </a:ext>
            </a:extLst>
          </p:cNvPr>
          <p:cNvCxnSpPr>
            <a:cxnSpLocks/>
          </p:cNvCxnSpPr>
          <p:nvPr/>
        </p:nvCxnSpPr>
        <p:spPr>
          <a:xfrm>
            <a:off x="5752731" y="1237660"/>
            <a:ext cx="551816" cy="3881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3A18AFD-4D2E-6E8F-545D-CE0FCD7CE393}"/>
              </a:ext>
            </a:extLst>
          </p:cNvPr>
          <p:cNvSpPr txBox="1">
            <a:spLocks/>
          </p:cNvSpPr>
          <p:nvPr/>
        </p:nvSpPr>
        <p:spPr>
          <a:xfrm>
            <a:off x="5040000" y="757763"/>
            <a:ext cx="1404558" cy="434728"/>
          </a:xfrm>
          <a:prstGeom prst="rect">
            <a:avLst/>
          </a:prstGeom>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5"/>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6"/>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7"/>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8"/>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5"/>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Sorteren volgens voorkeur</a:t>
            </a:r>
          </a:p>
        </p:txBody>
      </p:sp>
      <p:sp>
        <p:nvSpPr>
          <p:cNvPr id="19" name="Ovaal 18">
            <a:extLst>
              <a:ext uri="{FF2B5EF4-FFF2-40B4-BE49-F238E27FC236}">
                <a16:creationId xmlns:a16="http://schemas.microsoft.com/office/drawing/2014/main" id="{490304B1-319B-892B-80B3-2C78146E8046}"/>
              </a:ext>
            </a:extLst>
          </p:cNvPr>
          <p:cNvSpPr/>
          <p:nvPr/>
        </p:nvSpPr>
        <p:spPr>
          <a:xfrm>
            <a:off x="7435516" y="1531263"/>
            <a:ext cx="745958" cy="709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 name="Rechte verbindingslijn met pijl 19">
            <a:extLst>
              <a:ext uri="{FF2B5EF4-FFF2-40B4-BE49-F238E27FC236}">
                <a16:creationId xmlns:a16="http://schemas.microsoft.com/office/drawing/2014/main" id="{2EE8C4E3-99CA-ACD8-7E55-974A907EF2BD}"/>
              </a:ext>
            </a:extLst>
          </p:cNvPr>
          <p:cNvCxnSpPr>
            <a:cxnSpLocks/>
          </p:cNvCxnSpPr>
          <p:nvPr/>
        </p:nvCxnSpPr>
        <p:spPr>
          <a:xfrm flipV="1">
            <a:off x="6581274" y="2107267"/>
            <a:ext cx="854242" cy="1338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ijdelijke aanduiding voor inhoud 2">
            <a:extLst>
              <a:ext uri="{FF2B5EF4-FFF2-40B4-BE49-F238E27FC236}">
                <a16:creationId xmlns:a16="http://schemas.microsoft.com/office/drawing/2014/main" id="{01521E98-A604-ACA0-419C-988292C1D402}"/>
              </a:ext>
            </a:extLst>
          </p:cNvPr>
          <p:cNvSpPr txBox="1">
            <a:spLocks/>
          </p:cNvSpPr>
          <p:nvPr/>
        </p:nvSpPr>
        <p:spPr>
          <a:xfrm>
            <a:off x="4487779" y="2149319"/>
            <a:ext cx="1956779" cy="433364"/>
          </a:xfrm>
          <a:prstGeom prst="rect">
            <a:avLst/>
          </a:prstGeom>
          <a:solidFill>
            <a:schemeClr val="bg1"/>
          </a:solidFill>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5"/>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6"/>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7"/>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8"/>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5"/>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Lijst- of kaartweergave resultaten</a:t>
            </a:r>
          </a:p>
        </p:txBody>
      </p:sp>
      <p:cxnSp>
        <p:nvCxnSpPr>
          <p:cNvPr id="26" name="Rechte verbindingslijn met pijl 25">
            <a:extLst>
              <a:ext uri="{FF2B5EF4-FFF2-40B4-BE49-F238E27FC236}">
                <a16:creationId xmlns:a16="http://schemas.microsoft.com/office/drawing/2014/main" id="{DA12904F-91CE-6339-7B3C-A6E3E3F55E97}"/>
              </a:ext>
            </a:extLst>
          </p:cNvPr>
          <p:cNvCxnSpPr>
            <a:cxnSpLocks/>
          </p:cNvCxnSpPr>
          <p:nvPr/>
        </p:nvCxnSpPr>
        <p:spPr>
          <a:xfrm>
            <a:off x="5522495" y="2756034"/>
            <a:ext cx="506144" cy="3449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474DBB03-383B-911A-E5BA-B7DF26833E77}"/>
              </a:ext>
            </a:extLst>
          </p:cNvPr>
          <p:cNvCxnSpPr>
            <a:cxnSpLocks/>
          </p:cNvCxnSpPr>
          <p:nvPr/>
        </p:nvCxnSpPr>
        <p:spPr>
          <a:xfrm flipH="1">
            <a:off x="4487779" y="2755637"/>
            <a:ext cx="513347" cy="3453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100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13</a:t>
            </a:fld>
            <a:endParaRPr lang="nl-BE" dirty="0"/>
          </a:p>
        </p:txBody>
      </p:sp>
      <p:pic>
        <p:nvPicPr>
          <p:cNvPr id="5" name="Afbeelding 4">
            <a:extLst>
              <a:ext uri="{FF2B5EF4-FFF2-40B4-BE49-F238E27FC236}">
                <a16:creationId xmlns:a16="http://schemas.microsoft.com/office/drawing/2014/main" id="{EC914778-C2DA-6571-D547-5ADD58AE93F9}"/>
              </a:ext>
            </a:extLst>
          </p:cNvPr>
          <p:cNvPicPr>
            <a:picLocks noChangeAspect="1"/>
          </p:cNvPicPr>
          <p:nvPr/>
        </p:nvPicPr>
        <p:blipFill rotWithShape="1">
          <a:blip r:embed="rId2"/>
          <a:srcRect l="65263" t="20760" r="15000" b="16316"/>
          <a:stretch/>
        </p:blipFill>
        <p:spPr>
          <a:xfrm>
            <a:off x="2864233" y="250219"/>
            <a:ext cx="3415534" cy="6125191"/>
          </a:xfrm>
          <a:prstGeom prst="rect">
            <a:avLst/>
          </a:prstGeom>
        </p:spPr>
      </p:pic>
      <p:sp>
        <p:nvSpPr>
          <p:cNvPr id="6" name="Tijdelijke aanduiding voor inhoud 2">
            <a:extLst>
              <a:ext uri="{FF2B5EF4-FFF2-40B4-BE49-F238E27FC236}">
                <a16:creationId xmlns:a16="http://schemas.microsoft.com/office/drawing/2014/main" id="{C25AFD6F-2428-E80A-2EEE-57C97DA1C901}"/>
              </a:ext>
            </a:extLst>
          </p:cNvPr>
          <p:cNvSpPr txBox="1">
            <a:spLocks/>
          </p:cNvSpPr>
          <p:nvPr/>
        </p:nvSpPr>
        <p:spPr>
          <a:xfrm>
            <a:off x="465821" y="300027"/>
            <a:ext cx="2398412" cy="782815"/>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3"/>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4"/>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0" dirty="0">
                <a:solidFill>
                  <a:schemeClr val="accent1"/>
                </a:solidFill>
              </a:rPr>
              <a:t>19 rubrieken + subcategorieën</a:t>
            </a:r>
          </a:p>
        </p:txBody>
      </p:sp>
    </p:spTree>
    <p:extLst>
      <p:ext uri="{BB962C8B-B14F-4D97-AF65-F5344CB8AC3E}">
        <p14:creationId xmlns:p14="http://schemas.microsoft.com/office/powerpoint/2010/main" val="2073906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84A5DAD-D399-6AB1-233A-481A8C4E2AEE}"/>
              </a:ext>
            </a:extLst>
          </p:cNvPr>
          <p:cNvPicPr>
            <a:picLocks noChangeAspect="1"/>
          </p:cNvPicPr>
          <p:nvPr/>
        </p:nvPicPr>
        <p:blipFill rotWithShape="1">
          <a:blip r:embed="rId2"/>
          <a:srcRect l="29612" t="18366" r="30582" b="14488"/>
          <a:stretch/>
        </p:blipFill>
        <p:spPr>
          <a:xfrm>
            <a:off x="1914247" y="907155"/>
            <a:ext cx="5315506" cy="5043689"/>
          </a:xfrm>
          <a:prstGeom prst="rect">
            <a:avLst/>
          </a:prstGeom>
        </p:spPr>
      </p:pic>
    </p:spTree>
    <p:extLst>
      <p:ext uri="{BB962C8B-B14F-4D97-AF65-F5344CB8AC3E}">
        <p14:creationId xmlns:p14="http://schemas.microsoft.com/office/powerpoint/2010/main" val="2648294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4449652-109E-8622-83E4-3A427440275F}"/>
              </a:ext>
            </a:extLst>
          </p:cNvPr>
          <p:cNvPicPr>
            <a:picLocks noChangeAspect="1"/>
          </p:cNvPicPr>
          <p:nvPr/>
        </p:nvPicPr>
        <p:blipFill rotWithShape="1">
          <a:blip r:embed="rId2"/>
          <a:srcRect l="32816" t="9567" r="13786" b="5167"/>
          <a:stretch/>
        </p:blipFill>
        <p:spPr>
          <a:xfrm>
            <a:off x="999672" y="1236214"/>
            <a:ext cx="4882719" cy="4385569"/>
          </a:xfrm>
          <a:prstGeom prst="rect">
            <a:avLst/>
          </a:prstGeom>
        </p:spPr>
      </p:pic>
      <p:sp>
        <p:nvSpPr>
          <p:cNvPr id="4" name="Tijdelijke aanduiding voor inhoud 2">
            <a:extLst>
              <a:ext uri="{FF2B5EF4-FFF2-40B4-BE49-F238E27FC236}">
                <a16:creationId xmlns:a16="http://schemas.microsoft.com/office/drawing/2014/main" id="{E6237FD0-DF17-96C5-CE09-414562372466}"/>
              </a:ext>
            </a:extLst>
          </p:cNvPr>
          <p:cNvSpPr txBox="1">
            <a:spLocks/>
          </p:cNvSpPr>
          <p:nvPr/>
        </p:nvSpPr>
        <p:spPr>
          <a:xfrm>
            <a:off x="6160169" y="2741746"/>
            <a:ext cx="2538865" cy="687252"/>
          </a:xfrm>
          <a:prstGeom prst="rect">
            <a:avLst/>
          </a:prstGeom>
          <a:solidFill>
            <a:schemeClr val="bg1"/>
          </a:solidFill>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Niet enkel op basis van ligging, maar ook volgens werkingsgebied !</a:t>
            </a:r>
          </a:p>
        </p:txBody>
      </p:sp>
      <p:sp>
        <p:nvSpPr>
          <p:cNvPr id="5" name="Tijdelijke aanduiding voor inhoud 2">
            <a:extLst>
              <a:ext uri="{FF2B5EF4-FFF2-40B4-BE49-F238E27FC236}">
                <a16:creationId xmlns:a16="http://schemas.microsoft.com/office/drawing/2014/main" id="{396F4AF5-9792-8625-55A7-E6430C214D78}"/>
              </a:ext>
            </a:extLst>
          </p:cNvPr>
          <p:cNvSpPr txBox="1">
            <a:spLocks/>
          </p:cNvSpPr>
          <p:nvPr/>
        </p:nvSpPr>
        <p:spPr>
          <a:xfrm>
            <a:off x="6160169" y="3728338"/>
            <a:ext cx="2538865" cy="506778"/>
          </a:xfrm>
          <a:prstGeom prst="rect">
            <a:avLst/>
          </a:prstGeom>
          <a:solidFill>
            <a:schemeClr val="bg1"/>
          </a:solidFill>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Meer info via doorklikken op naam</a:t>
            </a:r>
          </a:p>
        </p:txBody>
      </p:sp>
    </p:spTree>
    <p:extLst>
      <p:ext uri="{BB962C8B-B14F-4D97-AF65-F5344CB8AC3E}">
        <p14:creationId xmlns:p14="http://schemas.microsoft.com/office/powerpoint/2010/main" val="492283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F963493-44D7-46EA-B7BD-5B95B15D9D1C}"/>
              </a:ext>
            </a:extLst>
          </p:cNvPr>
          <p:cNvSpPr>
            <a:spLocks noGrp="1"/>
          </p:cNvSpPr>
          <p:nvPr>
            <p:ph type="sldNum" sz="quarter" idx="13"/>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16</a:t>
            </a:fld>
            <a:endParaRPr lang="nl-BE" dirty="0"/>
          </a:p>
        </p:txBody>
      </p:sp>
      <p:pic>
        <p:nvPicPr>
          <p:cNvPr id="7" name="Afbeelding 6">
            <a:extLst>
              <a:ext uri="{FF2B5EF4-FFF2-40B4-BE49-F238E27FC236}">
                <a16:creationId xmlns:a16="http://schemas.microsoft.com/office/drawing/2014/main" id="{B3EA1023-C5EB-4EA0-6ABE-3092576CCD5F}"/>
              </a:ext>
            </a:extLst>
          </p:cNvPr>
          <p:cNvPicPr>
            <a:picLocks noChangeAspect="1"/>
          </p:cNvPicPr>
          <p:nvPr/>
        </p:nvPicPr>
        <p:blipFill rotWithShape="1">
          <a:blip r:embed="rId2"/>
          <a:srcRect l="19127" t="15371" r="17184" b="15351"/>
          <a:stretch/>
        </p:blipFill>
        <p:spPr>
          <a:xfrm>
            <a:off x="1175625" y="1064529"/>
            <a:ext cx="7728750" cy="4728941"/>
          </a:xfrm>
          <a:prstGeom prst="rect">
            <a:avLst/>
          </a:prstGeom>
        </p:spPr>
      </p:pic>
    </p:spTree>
    <p:extLst>
      <p:ext uri="{BB962C8B-B14F-4D97-AF65-F5344CB8AC3E}">
        <p14:creationId xmlns:p14="http://schemas.microsoft.com/office/powerpoint/2010/main" val="241300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1"/>
                </a:solidFill>
                <a:latin typeface="+mj-lt"/>
              </a:rPr>
              <a:t>Extra mogelijkheden ‘aanmelden’:</a:t>
            </a:r>
          </a:p>
        </p:txBody>
      </p:sp>
      <p:sp>
        <p:nvSpPr>
          <p:cNvPr id="3" name="Tijdelijke aanduiding voor inhoud 2"/>
          <p:cNvSpPr>
            <a:spLocks noGrp="1"/>
          </p:cNvSpPr>
          <p:nvPr>
            <p:ph sz="half" idx="1"/>
          </p:nvPr>
        </p:nvSpPr>
        <p:spPr>
          <a:xfrm>
            <a:off x="4144939" y="1769965"/>
            <a:ext cx="4310716" cy="3216036"/>
          </a:xfrm>
        </p:spPr>
        <p:txBody>
          <a:bodyPr/>
          <a:lstStyle/>
          <a:p>
            <a:r>
              <a:rPr lang="nl-BE" b="0" dirty="0"/>
              <a:t>Favorietenlijst aanleggen met titels</a:t>
            </a:r>
          </a:p>
          <a:p>
            <a:pPr>
              <a:buNone/>
            </a:pPr>
            <a:endParaRPr lang="nl-BE" b="0" dirty="0"/>
          </a:p>
          <a:p>
            <a:r>
              <a:rPr lang="nl-BE" b="0" dirty="0"/>
              <a:t>Fiches downloaden/(deels)afdrukken/(deels)doorsturen</a:t>
            </a:r>
          </a:p>
          <a:p>
            <a:pPr>
              <a:buNone/>
            </a:pPr>
            <a:endParaRPr lang="nl-BE" b="0" dirty="0"/>
          </a:p>
          <a:p>
            <a:r>
              <a:rPr lang="nl-BE" b="0" dirty="0"/>
              <a:t>Zorgverlenersfiche koppelen aan organisatie</a:t>
            </a:r>
          </a:p>
          <a:p>
            <a:pPr>
              <a:buNone/>
            </a:pPr>
            <a:endParaRPr lang="nl-BE" b="0" dirty="0"/>
          </a:p>
          <a:p>
            <a:r>
              <a:rPr lang="nl-BE" b="0" dirty="0"/>
              <a:t>Suggestie tot wijziging doen</a:t>
            </a:r>
          </a:p>
          <a:p>
            <a:pPr>
              <a:buNone/>
            </a:pPr>
            <a:endParaRPr lang="nl-BE" b="0" dirty="0"/>
          </a:p>
          <a:p>
            <a:r>
              <a:rPr lang="nl-BE" b="0" dirty="0"/>
              <a:t>Beheer van fiche in handen nemen</a:t>
            </a:r>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17</a:t>
            </a:fld>
            <a:endParaRPr lang="nl-BE" dirty="0"/>
          </a:p>
        </p:txBody>
      </p:sp>
      <p:pic>
        <p:nvPicPr>
          <p:cNvPr id="5" name="Afbeelding 4">
            <a:extLst>
              <a:ext uri="{FF2B5EF4-FFF2-40B4-BE49-F238E27FC236}">
                <a16:creationId xmlns:a16="http://schemas.microsoft.com/office/drawing/2014/main" id="{9C68B229-34D9-FA6E-7785-8C97B742CCA1}"/>
              </a:ext>
            </a:extLst>
          </p:cNvPr>
          <p:cNvPicPr>
            <a:picLocks noChangeAspect="1"/>
          </p:cNvPicPr>
          <p:nvPr/>
        </p:nvPicPr>
        <p:blipFill rotWithShape="1">
          <a:blip r:embed="rId2"/>
          <a:srcRect l="65358" t="18234" r="14429" b="47180"/>
          <a:stretch/>
        </p:blipFill>
        <p:spPr>
          <a:xfrm>
            <a:off x="688345" y="1835905"/>
            <a:ext cx="3271655" cy="3148898"/>
          </a:xfrm>
          <a:prstGeom prst="rect">
            <a:avLst/>
          </a:prstGeom>
        </p:spPr>
      </p:pic>
    </p:spTree>
    <p:extLst>
      <p:ext uri="{BB962C8B-B14F-4D97-AF65-F5344CB8AC3E}">
        <p14:creationId xmlns:p14="http://schemas.microsoft.com/office/powerpoint/2010/main" val="367493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F963493-44D7-46EA-B7BD-5B95B15D9D1C}"/>
              </a:ext>
            </a:extLst>
          </p:cNvPr>
          <p:cNvSpPr>
            <a:spLocks noGrp="1"/>
          </p:cNvSpPr>
          <p:nvPr>
            <p:ph type="sldNum" sz="quarter" idx="13"/>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18</a:t>
            </a:fld>
            <a:endParaRPr lang="nl-BE" dirty="0"/>
          </a:p>
        </p:txBody>
      </p:sp>
      <p:sp>
        <p:nvSpPr>
          <p:cNvPr id="13" name="Tekstvak 12">
            <a:extLst>
              <a:ext uri="{FF2B5EF4-FFF2-40B4-BE49-F238E27FC236}">
                <a16:creationId xmlns:a16="http://schemas.microsoft.com/office/drawing/2014/main" id="{125D38A4-959E-EDC3-C9B6-2899C65D85A7}"/>
              </a:ext>
            </a:extLst>
          </p:cNvPr>
          <p:cNvSpPr txBox="1"/>
          <p:nvPr/>
        </p:nvSpPr>
        <p:spPr>
          <a:xfrm>
            <a:off x="4271211" y="1566952"/>
            <a:ext cx="4572000" cy="3724096"/>
          </a:xfrm>
          <a:prstGeom prst="rect">
            <a:avLst/>
          </a:prstGeom>
          <a:noFill/>
        </p:spPr>
        <p:txBody>
          <a:bodyPr wrap="square">
            <a:spAutoFit/>
          </a:bodyPr>
          <a:lstStyle/>
          <a:p>
            <a:pPr algn="l" rtl="0" fontAlgn="base"/>
            <a:r>
              <a:rPr lang="nl-NL" sz="2800" b="1" i="1" u="none" strike="noStrike" dirty="0">
                <a:solidFill>
                  <a:srgbClr val="000000"/>
                </a:solidFill>
                <a:effectLst/>
                <a:latin typeface="Calibri" panose="020F0502020204030204" pitchFamily="34" charset="0"/>
              </a:rPr>
              <a:t>"Goh, fijn dat we nu weten hoe we moeten opzoeken, maar het zou voor ons toch gemakkelijk zijn mochten we de dingen die we het meest nodig hebben met één druk op de knop kunnen vinden" </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Segoe UI" panose="020B0502040204020203" pitchFamily="34" charset="0"/>
            </a:endParaRPr>
          </a:p>
          <a:p>
            <a:pPr algn="l" rtl="0" fontAlgn="base"/>
            <a:r>
              <a:rPr lang="nl-NL" sz="1200" b="0" i="0" dirty="0">
                <a:solidFill>
                  <a:srgbClr val="000000"/>
                </a:solidFill>
                <a:effectLst/>
                <a:latin typeface="Calibri" panose="020F0502020204030204" pitchFamily="34" charset="0"/>
              </a:rPr>
              <a:t>​</a:t>
            </a:r>
            <a:endParaRPr lang="nl-NL" b="0" i="0" dirty="0">
              <a:solidFill>
                <a:srgbClr val="000000"/>
              </a:solidFill>
              <a:effectLst/>
              <a:latin typeface="Segoe UI" panose="020B0502040204020203" pitchFamily="34" charset="0"/>
            </a:endParaRPr>
          </a:p>
        </p:txBody>
      </p:sp>
      <p:pic>
        <p:nvPicPr>
          <p:cNvPr id="3074" name="Picture 2" descr="Rode megafoon">
            <a:extLst>
              <a:ext uri="{FF2B5EF4-FFF2-40B4-BE49-F238E27FC236}">
                <a16:creationId xmlns:a16="http://schemas.microsoft.com/office/drawing/2014/main" id="{22F574D4-94A9-424E-2D8E-E35EE7A43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053" y="1845621"/>
            <a:ext cx="3177947" cy="316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47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999" y="756000"/>
            <a:ext cx="7583305" cy="1116000"/>
          </a:xfrm>
        </p:spPr>
        <p:txBody>
          <a:bodyPr/>
          <a:lstStyle/>
          <a:p>
            <a:r>
              <a:rPr lang="nl-BE" b="1" dirty="0">
                <a:solidFill>
                  <a:schemeClr val="accent1"/>
                </a:solidFill>
                <a:latin typeface="+mj-lt"/>
              </a:rPr>
              <a:t>De SOKA op maat van ELZ Dender-Zuid</a:t>
            </a:r>
          </a:p>
        </p:txBody>
      </p:sp>
      <p:sp>
        <p:nvSpPr>
          <p:cNvPr id="3" name="Tijdelijke aanduiding voor inhoud 2"/>
          <p:cNvSpPr>
            <a:spLocks noGrp="1"/>
          </p:cNvSpPr>
          <p:nvPr>
            <p:ph sz="half" idx="1"/>
          </p:nvPr>
        </p:nvSpPr>
        <p:spPr>
          <a:xfrm>
            <a:off x="1296000" y="1593000"/>
            <a:ext cx="7416000" cy="3672000"/>
          </a:xfrm>
        </p:spPr>
        <p:txBody>
          <a:bodyPr/>
          <a:lstStyle/>
          <a:p>
            <a:r>
              <a:rPr lang="nl-BE" b="0" dirty="0">
                <a:hlinkClick r:id="rId2"/>
              </a:rPr>
              <a:t>https://www.desocialekaart.be/subsites/elzdenderzuid</a:t>
            </a:r>
            <a:endParaRPr lang="nl-BE" b="0" dirty="0"/>
          </a:p>
          <a:p>
            <a:pPr>
              <a:buNone/>
            </a:pPr>
            <a:endParaRPr lang="nl-BE" b="0" dirty="0"/>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19</a:t>
            </a:fld>
            <a:endParaRPr lang="nl-BE" dirty="0"/>
          </a:p>
        </p:txBody>
      </p:sp>
      <p:pic>
        <p:nvPicPr>
          <p:cNvPr id="6" name="Afbeelding 5">
            <a:extLst>
              <a:ext uri="{FF2B5EF4-FFF2-40B4-BE49-F238E27FC236}">
                <a16:creationId xmlns:a16="http://schemas.microsoft.com/office/drawing/2014/main" id="{BE6DD448-74AC-2EBF-436E-ABB1EF2C18E3}"/>
              </a:ext>
            </a:extLst>
          </p:cNvPr>
          <p:cNvPicPr>
            <a:picLocks noChangeAspect="1"/>
          </p:cNvPicPr>
          <p:nvPr/>
        </p:nvPicPr>
        <p:blipFill rotWithShape="1">
          <a:blip r:embed="rId3"/>
          <a:srcRect l="26222" t="8222" r="27334" b="5655"/>
          <a:stretch/>
        </p:blipFill>
        <p:spPr>
          <a:xfrm>
            <a:off x="2526522" y="2125736"/>
            <a:ext cx="3946955" cy="4116920"/>
          </a:xfrm>
          <a:prstGeom prst="rect">
            <a:avLst/>
          </a:prstGeom>
        </p:spPr>
      </p:pic>
    </p:spTree>
    <p:extLst>
      <p:ext uri="{BB962C8B-B14F-4D97-AF65-F5344CB8AC3E}">
        <p14:creationId xmlns:p14="http://schemas.microsoft.com/office/powerpoint/2010/main" val="312432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7E83162-1029-4629-BD29-068919860966}"/>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a:t>
            </a:fld>
            <a:endParaRPr lang="nl-BE"/>
          </a:p>
        </p:txBody>
      </p:sp>
      <p:sp>
        <p:nvSpPr>
          <p:cNvPr id="3" name="Titel 1">
            <a:extLst>
              <a:ext uri="{FF2B5EF4-FFF2-40B4-BE49-F238E27FC236}">
                <a16:creationId xmlns:a16="http://schemas.microsoft.com/office/drawing/2014/main" id="{1AD16714-3B72-D8C8-83A3-71365B88F6F8}"/>
              </a:ext>
            </a:extLst>
          </p:cNvPr>
          <p:cNvSpPr txBox="1">
            <a:spLocks/>
          </p:cNvSpPr>
          <p:nvPr/>
        </p:nvSpPr>
        <p:spPr>
          <a:xfrm>
            <a:off x="432000" y="755999"/>
            <a:ext cx="7416000" cy="1116000"/>
          </a:xfrm>
          <a:prstGeom prst="rect">
            <a:avLst/>
          </a:prstGeom>
        </p:spPr>
        <p:txBody>
          <a:bodyPr vert="horz" lIns="0" tIns="0" rIns="0" bIns="0" rtlCol="0" anchor="t" anchorCtr="0">
            <a:noAutofit/>
          </a:bodyPr>
          <a:lstStyle>
            <a:lvl1pPr algn="l" defTabSz="914400" rtl="0" eaLnBrk="1" latinLnBrk="0" hangingPunct="1">
              <a:lnSpc>
                <a:spcPts val="3800"/>
              </a:lnSpc>
              <a:spcBef>
                <a:spcPct val="0"/>
              </a:spcBef>
              <a:buNone/>
              <a:defRPr sz="3700" b="1" kern="1200">
                <a:solidFill>
                  <a:srgbClr val="373736"/>
                </a:solidFill>
                <a:latin typeface="+mj-lt"/>
                <a:ea typeface="+mj-ea"/>
                <a:cs typeface="Arial" panose="020B0604020202020204" pitchFamily="34" charset="0"/>
              </a:defRPr>
            </a:lvl1pPr>
          </a:lstStyle>
          <a:p>
            <a:r>
              <a:rPr lang="nl-BE" dirty="0">
                <a:solidFill>
                  <a:schemeClr val="accent1"/>
                </a:solidFill>
                <a:latin typeface="+mn-lt"/>
              </a:rPr>
              <a:t>Wat is de Sociale Kaart?</a:t>
            </a:r>
          </a:p>
        </p:txBody>
      </p:sp>
      <p:pic>
        <p:nvPicPr>
          <p:cNvPr id="10" name="Onlinemedia 3" title="De Sociale Kaart">
            <a:hlinkClick r:id="" action="ppaction://media"/>
            <a:extLst>
              <a:ext uri="{FF2B5EF4-FFF2-40B4-BE49-F238E27FC236}">
                <a16:creationId xmlns:a16="http://schemas.microsoft.com/office/drawing/2014/main" id="{F900A12E-E261-5886-3E96-921B2BF5F845}"/>
              </a:ext>
            </a:extLst>
          </p:cNvPr>
          <p:cNvPicPr>
            <a:picLocks noRot="1" noChangeAspect="1"/>
          </p:cNvPicPr>
          <p:nvPr>
            <a:videoFile r:link="rId1"/>
          </p:nvPr>
        </p:nvPicPr>
        <p:blipFill>
          <a:blip r:embed="rId3"/>
          <a:stretch>
            <a:fillRect/>
          </a:stretch>
        </p:blipFill>
        <p:spPr>
          <a:xfrm>
            <a:off x="527396" y="1448294"/>
            <a:ext cx="8236650" cy="4653707"/>
          </a:xfrm>
          <a:prstGeom prst="rect">
            <a:avLst/>
          </a:prstGeom>
        </p:spPr>
      </p:pic>
    </p:spTree>
    <p:extLst>
      <p:ext uri="{BB962C8B-B14F-4D97-AF65-F5344CB8AC3E}">
        <p14:creationId xmlns:p14="http://schemas.microsoft.com/office/powerpoint/2010/main" val="8596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20</a:t>
            </a:fld>
            <a:endParaRPr lang="nl-BE" dirty="0"/>
          </a:p>
        </p:txBody>
      </p:sp>
      <p:pic>
        <p:nvPicPr>
          <p:cNvPr id="2" name="Afbeelding 1">
            <a:extLst>
              <a:ext uri="{FF2B5EF4-FFF2-40B4-BE49-F238E27FC236}">
                <a16:creationId xmlns:a16="http://schemas.microsoft.com/office/drawing/2014/main" id="{961371A8-B04C-54DC-8BE6-27565D99EBD1}"/>
              </a:ext>
            </a:extLst>
          </p:cNvPr>
          <p:cNvPicPr>
            <a:picLocks noChangeAspect="1"/>
          </p:cNvPicPr>
          <p:nvPr/>
        </p:nvPicPr>
        <p:blipFill rotWithShape="1">
          <a:blip r:embed="rId2"/>
          <a:srcRect l="26222" t="19045" r="27334" b="10652"/>
          <a:stretch/>
        </p:blipFill>
        <p:spPr>
          <a:xfrm>
            <a:off x="1642255" y="934447"/>
            <a:ext cx="5859489" cy="4989105"/>
          </a:xfrm>
          <a:prstGeom prst="rect">
            <a:avLst/>
          </a:prstGeom>
        </p:spPr>
      </p:pic>
      <p:sp>
        <p:nvSpPr>
          <p:cNvPr id="3" name="Tijdelijke aanduiding voor inhoud 2">
            <a:extLst>
              <a:ext uri="{FF2B5EF4-FFF2-40B4-BE49-F238E27FC236}">
                <a16:creationId xmlns:a16="http://schemas.microsoft.com/office/drawing/2014/main" id="{22C8E0D2-A1A5-9F43-0500-7252B1AC5698}"/>
              </a:ext>
            </a:extLst>
          </p:cNvPr>
          <p:cNvSpPr txBox="1">
            <a:spLocks/>
          </p:cNvSpPr>
          <p:nvPr/>
        </p:nvSpPr>
        <p:spPr>
          <a:xfrm>
            <a:off x="6363677" y="934447"/>
            <a:ext cx="1721747" cy="709864"/>
          </a:xfrm>
          <a:prstGeom prst="rect">
            <a:avLst/>
          </a:prstGeom>
          <a:solidFill>
            <a:schemeClr val="bg1"/>
          </a:solidFill>
          <a:ln>
            <a:solidFill>
              <a:schemeClr val="accent3"/>
            </a:solidFill>
          </a:ln>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1600" b="0" dirty="0"/>
              <a:t>Via link kom je in reeds gefilterde sociale kaart terecht</a:t>
            </a:r>
          </a:p>
        </p:txBody>
      </p:sp>
      <p:cxnSp>
        <p:nvCxnSpPr>
          <p:cNvPr id="4" name="Rechte verbindingslijn met pijl 3">
            <a:extLst>
              <a:ext uri="{FF2B5EF4-FFF2-40B4-BE49-F238E27FC236}">
                <a16:creationId xmlns:a16="http://schemas.microsoft.com/office/drawing/2014/main" id="{6D443E78-82B5-7177-F31D-2525862F0309}"/>
              </a:ext>
            </a:extLst>
          </p:cNvPr>
          <p:cNvCxnSpPr>
            <a:cxnSpLocks/>
          </p:cNvCxnSpPr>
          <p:nvPr/>
        </p:nvCxnSpPr>
        <p:spPr>
          <a:xfrm flipV="1">
            <a:off x="4908884" y="1512760"/>
            <a:ext cx="1353115" cy="1315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108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21</a:t>
            </a:fld>
            <a:endParaRPr lang="nl-BE" dirty="0"/>
          </a:p>
        </p:txBody>
      </p:sp>
      <p:pic>
        <p:nvPicPr>
          <p:cNvPr id="7" name="Afbeelding 6">
            <a:extLst>
              <a:ext uri="{FF2B5EF4-FFF2-40B4-BE49-F238E27FC236}">
                <a16:creationId xmlns:a16="http://schemas.microsoft.com/office/drawing/2014/main" id="{8EFA6011-EDAD-4A7E-7BE6-6A35A5189C00}"/>
              </a:ext>
            </a:extLst>
          </p:cNvPr>
          <p:cNvPicPr>
            <a:picLocks noChangeAspect="1"/>
          </p:cNvPicPr>
          <p:nvPr/>
        </p:nvPicPr>
        <p:blipFill rotWithShape="1">
          <a:blip r:embed="rId2"/>
          <a:srcRect l="26184" t="12105" r="26184" b="5088"/>
          <a:stretch/>
        </p:blipFill>
        <p:spPr>
          <a:xfrm>
            <a:off x="1859083" y="776037"/>
            <a:ext cx="5425834" cy="5305926"/>
          </a:xfrm>
          <a:prstGeom prst="rect">
            <a:avLst/>
          </a:prstGeom>
        </p:spPr>
      </p:pic>
    </p:spTree>
    <p:extLst>
      <p:ext uri="{BB962C8B-B14F-4D97-AF65-F5344CB8AC3E}">
        <p14:creationId xmlns:p14="http://schemas.microsoft.com/office/powerpoint/2010/main" val="2627266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999" y="756000"/>
            <a:ext cx="7595337" cy="1116000"/>
          </a:xfrm>
        </p:spPr>
        <p:txBody>
          <a:bodyPr/>
          <a:lstStyle/>
          <a:p>
            <a:r>
              <a:rPr lang="nl-BE" sz="3200" b="1">
                <a:solidFill>
                  <a:schemeClr val="accent1"/>
                </a:solidFill>
                <a:latin typeface="+mj-lt"/>
              </a:rPr>
              <a:t>Vragen, opmerkingen, zelf aan de slag gaan?</a:t>
            </a:r>
            <a:endParaRPr lang="nl-BE" sz="3200" b="1" dirty="0">
              <a:solidFill>
                <a:schemeClr val="accent1"/>
              </a:solidFill>
              <a:latin typeface="+mj-lt"/>
            </a:endParaRPr>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22</a:t>
            </a:fld>
            <a:endParaRPr lang="nl-BE" dirty="0"/>
          </a:p>
        </p:txBody>
      </p:sp>
      <p:pic>
        <p:nvPicPr>
          <p:cNvPr id="7" name="Afbeelding 6">
            <a:extLst>
              <a:ext uri="{FF2B5EF4-FFF2-40B4-BE49-F238E27FC236}">
                <a16:creationId xmlns:a16="http://schemas.microsoft.com/office/drawing/2014/main" id="{A0502BC7-750D-F614-F69E-4780D997036D}"/>
              </a:ext>
            </a:extLst>
          </p:cNvPr>
          <p:cNvPicPr>
            <a:picLocks noChangeAspect="1"/>
          </p:cNvPicPr>
          <p:nvPr/>
        </p:nvPicPr>
        <p:blipFill>
          <a:blip r:embed="rId2"/>
          <a:stretch>
            <a:fillRect/>
          </a:stretch>
        </p:blipFill>
        <p:spPr>
          <a:xfrm>
            <a:off x="335560" y="1792650"/>
            <a:ext cx="8670542" cy="3609861"/>
          </a:xfrm>
          <a:prstGeom prst="rect">
            <a:avLst/>
          </a:prstGeom>
        </p:spPr>
      </p:pic>
    </p:spTree>
    <p:extLst>
      <p:ext uri="{BB962C8B-B14F-4D97-AF65-F5344CB8AC3E}">
        <p14:creationId xmlns:p14="http://schemas.microsoft.com/office/powerpoint/2010/main" val="3725837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F9A838D-447B-4FA7-9FEA-FFD28040C7BB}"/>
              </a:ext>
            </a:extLst>
          </p:cNvPr>
          <p:cNvSpPr>
            <a:spLocks noGrp="1"/>
          </p:cNvSpPr>
          <p:nvPr>
            <p:ph type="title"/>
          </p:nvPr>
        </p:nvSpPr>
        <p:spPr>
          <a:xfrm>
            <a:off x="1" y="0"/>
            <a:ext cx="9144000" cy="6857999"/>
          </a:xfrm>
          <a:solidFill>
            <a:srgbClr val="0F4C81"/>
          </a:solidFill>
          <a:ln>
            <a:solidFill>
              <a:srgbClr val="0F4C81"/>
            </a:solidFill>
          </a:ln>
        </p:spPr>
        <p:txBody>
          <a:bodyPr anchor="t">
            <a:normAutofit/>
          </a:bodyPr>
          <a:lstStyle/>
          <a:p>
            <a:pPr algn="ctr"/>
            <a:br>
              <a:rPr lang="nl-BE" sz="3500" dirty="0">
                <a:solidFill>
                  <a:schemeClr val="bg1"/>
                </a:solidFill>
              </a:rPr>
            </a:br>
            <a:r>
              <a:rPr lang="nl-BE" sz="3500" dirty="0">
                <a:solidFill>
                  <a:schemeClr val="bg1"/>
                </a:solidFill>
              </a:rPr>
              <a:t>Jouw fiche(s) beheren als ‘zorgverlener’</a:t>
            </a:r>
          </a:p>
        </p:txBody>
      </p:sp>
      <p:pic>
        <p:nvPicPr>
          <p:cNvPr id="3" name="Afbeelding 2" descr="Afbeelding met persoon, binnen, voorbereiden, koken&#10;&#10;Automatisch gegenereerde beschrijving">
            <a:extLst>
              <a:ext uri="{FF2B5EF4-FFF2-40B4-BE49-F238E27FC236}">
                <a16:creationId xmlns:a16="http://schemas.microsoft.com/office/drawing/2014/main" id="{055E7166-9215-4B67-A35F-1E5C5CFF15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90" b="1630"/>
          <a:stretch/>
        </p:blipFill>
        <p:spPr>
          <a:xfrm>
            <a:off x="1295999" y="1347556"/>
            <a:ext cx="7280462" cy="3604889"/>
          </a:xfrm>
          <a:prstGeom prst="rect">
            <a:avLst/>
          </a:prstGeom>
          <a:noFill/>
        </p:spPr>
      </p:pic>
      <p:sp>
        <p:nvSpPr>
          <p:cNvPr id="12" name="Slide Number Placeholder 4">
            <a:extLst>
              <a:ext uri="{FF2B5EF4-FFF2-40B4-BE49-F238E27FC236}">
                <a16:creationId xmlns:a16="http://schemas.microsoft.com/office/drawing/2014/main" id="{D1857559-C108-1F3D-6A68-3D9B2BC55D59}"/>
              </a:ext>
            </a:extLst>
          </p:cNvPr>
          <p:cNvSpPr>
            <a:spLocks noGrp="1"/>
          </p:cNvSpPr>
          <p:nvPr>
            <p:ph type="sldNum" sz="quarter" idx="12"/>
          </p:nvPr>
        </p:nvSpPr>
        <p:spPr>
          <a:xfrm>
            <a:off x="3960000" y="6242656"/>
            <a:ext cx="1080000" cy="365125"/>
          </a:xfrm>
        </p:spPr>
        <p:txBody>
          <a:bodyPr anchor="ctr">
            <a:normAutofit/>
          </a:bodyPr>
          <a:lstStyle/>
          <a:p>
            <a:pPr>
              <a:spcAft>
                <a:spcPts val="600"/>
              </a:spcAft>
            </a:pPr>
            <a:fld id="{7749CDD0-7D77-4D23-9A27-F361E39BA472}" type="datetime1">
              <a:rPr lang="nl-BE" smtClean="0"/>
              <a:pPr>
                <a:spcAft>
                  <a:spcPts val="600"/>
                </a:spcAft>
              </a:pPr>
              <a:t>18/10/2023</a:t>
            </a:fld>
            <a:r>
              <a:rPr lang="nl-BE" dirty="0"/>
              <a:t> </a:t>
            </a:r>
            <a:r>
              <a:rPr lang="nl-BE" b="1" dirty="0"/>
              <a:t>│</a:t>
            </a:r>
            <a:fld id="{B263F6C6-2226-4286-8995-C42CB1E7C290}" type="slidenum">
              <a:rPr lang="nl-BE" smtClean="0"/>
              <a:pPr>
                <a:spcAft>
                  <a:spcPts val="600"/>
                </a:spcAft>
              </a:pPr>
              <a:t>23</a:t>
            </a:fld>
            <a:endParaRPr lang="nl-BE" dirty="0"/>
          </a:p>
        </p:txBody>
      </p:sp>
    </p:spTree>
    <p:extLst>
      <p:ext uri="{BB962C8B-B14F-4D97-AF65-F5344CB8AC3E}">
        <p14:creationId xmlns:p14="http://schemas.microsoft.com/office/powerpoint/2010/main" val="3390662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7D9E2-7168-445C-80AD-35C320EE19DE}"/>
              </a:ext>
            </a:extLst>
          </p:cNvPr>
          <p:cNvSpPr>
            <a:spLocks noGrp="1"/>
          </p:cNvSpPr>
          <p:nvPr>
            <p:ph type="title"/>
          </p:nvPr>
        </p:nvSpPr>
        <p:spPr/>
        <p:txBody>
          <a:bodyPr/>
          <a:lstStyle/>
          <a:p>
            <a:r>
              <a:rPr lang="nl-BE" u="sng"/>
              <a:t>Inhoud</a:t>
            </a:r>
          </a:p>
        </p:txBody>
      </p:sp>
      <p:sp>
        <p:nvSpPr>
          <p:cNvPr id="3" name="Tijdelijke aanduiding voor inhoud 2">
            <a:extLst>
              <a:ext uri="{FF2B5EF4-FFF2-40B4-BE49-F238E27FC236}">
                <a16:creationId xmlns:a16="http://schemas.microsoft.com/office/drawing/2014/main" id="{ED774C68-1FA8-485E-9747-5C3B25DC5F6D}"/>
              </a:ext>
            </a:extLst>
          </p:cNvPr>
          <p:cNvSpPr>
            <a:spLocks noGrp="1"/>
          </p:cNvSpPr>
          <p:nvPr>
            <p:ph sz="half" idx="1"/>
          </p:nvPr>
        </p:nvSpPr>
        <p:spPr>
          <a:xfrm>
            <a:off x="1296000" y="1915200"/>
            <a:ext cx="7680220" cy="3672000"/>
          </a:xfrm>
        </p:spPr>
        <p:txBody>
          <a:bodyPr/>
          <a:lstStyle/>
          <a:p>
            <a:pPr marL="457200" indent="-457200">
              <a:buFont typeface="+mj-lt"/>
              <a:buAutoNum type="arabicPeriod"/>
            </a:pPr>
            <a:r>
              <a:rPr lang="nl-BE"/>
              <a:t>Aanmelden ‘als zorgverlener’</a:t>
            </a:r>
          </a:p>
          <a:p>
            <a:pPr marL="457200" indent="-457200">
              <a:buFont typeface="+mj-lt"/>
              <a:buAutoNum type="arabicPeriod"/>
            </a:pPr>
            <a:r>
              <a:rPr lang="nl-BE"/>
              <a:t>Hoe pas je als zorgverlener in de databankstructuur?</a:t>
            </a:r>
          </a:p>
          <a:p>
            <a:pPr marL="457200" indent="-457200">
              <a:buFont typeface="+mj-lt"/>
              <a:buAutoNum type="arabicPeriod"/>
            </a:pPr>
            <a:r>
              <a:rPr lang="nl-BE"/>
              <a:t>Hoe zet je jezelf op www.desocialekaart.be? </a:t>
            </a:r>
          </a:p>
          <a:p>
            <a:pPr marL="1033200" lvl="1" indent="-457200">
              <a:buFont typeface="Arial" panose="020B0604020202020204" pitchFamily="34" charset="0"/>
              <a:buChar char="•"/>
            </a:pPr>
            <a:r>
              <a:rPr lang="nl-BE"/>
              <a:t>‘</a:t>
            </a:r>
            <a:r>
              <a:rPr lang="nl-BE" err="1"/>
              <a:t>Zorgverlenerfiche</a:t>
            </a:r>
            <a:r>
              <a:rPr lang="nl-BE"/>
              <a:t>’: jouw professionele gegevens</a:t>
            </a:r>
          </a:p>
          <a:p>
            <a:pPr marL="1033200" lvl="1" indent="-457200">
              <a:buFont typeface="Arial" panose="020B0604020202020204" pitchFamily="34" charset="0"/>
              <a:buChar char="•"/>
            </a:pPr>
            <a:r>
              <a:rPr lang="nl-BE"/>
              <a:t>Jouw ‘aanbod’ koppelen aan een ‘praktijkfiche’</a:t>
            </a:r>
          </a:p>
          <a:p>
            <a:pPr marL="1033200" lvl="1" indent="-457200">
              <a:buFont typeface="Arial" panose="020B0604020202020204" pitchFamily="34" charset="0"/>
              <a:buChar char="•"/>
            </a:pPr>
            <a:r>
              <a:rPr lang="nl-BE"/>
              <a:t>Wat als je zelf ‘uitgenodigd’ wordt bij een praktijkfiche?</a:t>
            </a:r>
          </a:p>
          <a:p>
            <a:pPr marL="457200" indent="-457200">
              <a:buFont typeface="+mj-lt"/>
              <a:buAutoNum type="arabicPeriod"/>
            </a:pPr>
            <a:r>
              <a:rPr lang="nl-BE"/>
              <a:t>Wat als je stopt bij een praktijk?</a:t>
            </a:r>
          </a:p>
          <a:p>
            <a:pPr marL="457200" indent="-457200">
              <a:buFont typeface="+mj-lt"/>
              <a:buAutoNum type="arabicPeriod"/>
            </a:pPr>
            <a:r>
              <a:rPr lang="nl-BE"/>
              <a:t>Wat als je volledig stopt als zorgverlener?</a:t>
            </a:r>
          </a:p>
          <a:p>
            <a:pPr marL="457200" indent="-457200">
              <a:buFont typeface="+mj-lt"/>
              <a:buAutoNum type="arabicPeriod"/>
            </a:pPr>
            <a:endParaRPr lang="nl-BE"/>
          </a:p>
          <a:p>
            <a:pPr marL="457200" indent="-457200">
              <a:buFont typeface="+mj-lt"/>
              <a:buAutoNum type="arabicPeriod"/>
            </a:pPr>
            <a:endParaRPr lang="nl-BE"/>
          </a:p>
        </p:txBody>
      </p:sp>
      <p:sp>
        <p:nvSpPr>
          <p:cNvPr id="4" name="Tijdelijke aanduiding voor dianummer 3">
            <a:extLst>
              <a:ext uri="{FF2B5EF4-FFF2-40B4-BE49-F238E27FC236}">
                <a16:creationId xmlns:a16="http://schemas.microsoft.com/office/drawing/2014/main" id="{FB725C9A-B446-45DC-BA06-3E0D02C4A04C}"/>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24</a:t>
            </a:fld>
            <a:endParaRPr lang="nl-BE"/>
          </a:p>
        </p:txBody>
      </p:sp>
    </p:spTree>
    <p:extLst>
      <p:ext uri="{BB962C8B-B14F-4D97-AF65-F5344CB8AC3E}">
        <p14:creationId xmlns:p14="http://schemas.microsoft.com/office/powerpoint/2010/main" val="177832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25</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t>1. Aanmelden ‘als zorgverlener’</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142817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8DC70-94DA-4133-9738-FFF8AAEBBA41}"/>
              </a:ext>
            </a:extLst>
          </p:cNvPr>
          <p:cNvSpPr>
            <a:spLocks noGrp="1"/>
          </p:cNvSpPr>
          <p:nvPr>
            <p:ph type="title"/>
          </p:nvPr>
        </p:nvSpPr>
        <p:spPr>
          <a:xfrm>
            <a:off x="1296000" y="756000"/>
            <a:ext cx="7772499" cy="1116000"/>
          </a:xfrm>
        </p:spPr>
        <p:txBody>
          <a:bodyPr/>
          <a:lstStyle/>
          <a:p>
            <a:r>
              <a:rPr lang="nl-BE" sz="3100"/>
              <a:t>Aanmelden: </a:t>
            </a:r>
            <a:br>
              <a:rPr lang="nl-BE" sz="3100"/>
            </a:br>
            <a:r>
              <a:rPr lang="nl-BE" sz="3100" i="1"/>
              <a:t>‘als professioneel zorgverlener’ </a:t>
            </a:r>
            <a:r>
              <a:rPr lang="nl-BE" sz="3100"/>
              <a:t>of </a:t>
            </a:r>
            <a:r>
              <a:rPr lang="nl-BE" sz="3100" i="1"/>
              <a:t>‘als burger’</a:t>
            </a:r>
            <a:r>
              <a:rPr lang="nl-BE" sz="3100"/>
              <a:t>?</a:t>
            </a:r>
          </a:p>
        </p:txBody>
      </p:sp>
      <p:sp>
        <p:nvSpPr>
          <p:cNvPr id="3" name="Tijdelijke aanduiding voor inhoud 2">
            <a:extLst>
              <a:ext uri="{FF2B5EF4-FFF2-40B4-BE49-F238E27FC236}">
                <a16:creationId xmlns:a16="http://schemas.microsoft.com/office/drawing/2014/main" id="{ABAD8F06-5BA1-4C59-9EE3-EB09F97862D0}"/>
              </a:ext>
            </a:extLst>
          </p:cNvPr>
          <p:cNvSpPr>
            <a:spLocks noGrp="1"/>
          </p:cNvSpPr>
          <p:nvPr>
            <p:ph sz="half" idx="1"/>
          </p:nvPr>
        </p:nvSpPr>
        <p:spPr>
          <a:xfrm>
            <a:off x="1632407" y="2541615"/>
            <a:ext cx="7436092" cy="693776"/>
          </a:xfrm>
        </p:spPr>
        <p:txBody>
          <a:bodyPr vert="horz" lIns="0" tIns="0" rIns="0" bIns="0" rtlCol="0" anchor="t">
            <a:noAutofit/>
          </a:bodyPr>
          <a:lstStyle/>
          <a:p>
            <a:pPr>
              <a:buNone/>
            </a:pPr>
            <a:r>
              <a:rPr lang="nl-BE" b="0" dirty="0">
                <a:cs typeface="Calibri"/>
              </a:rPr>
              <a:t> = voor de erkende gezondheidszorgberoepen met RIZIV-nummer</a:t>
            </a:r>
          </a:p>
          <a:p>
            <a:pPr>
              <a:buNone/>
            </a:pPr>
            <a:r>
              <a:rPr lang="nl-BE" b="0" dirty="0">
                <a:cs typeface="Calibri"/>
              </a:rPr>
              <a:t>     </a:t>
            </a:r>
            <a:r>
              <a:rPr lang="nl-BE" sz="1600" b="0" i="1" dirty="0">
                <a:cs typeface="Calibri"/>
              </a:rPr>
              <a:t>Bijvoorbeeld: huisarts, apotheker, diëtist, (thuis)verpleegkundige,…</a:t>
            </a:r>
          </a:p>
        </p:txBody>
      </p:sp>
      <p:sp>
        <p:nvSpPr>
          <p:cNvPr id="4" name="Tijdelijke aanduiding voor dianummer 3">
            <a:extLst>
              <a:ext uri="{FF2B5EF4-FFF2-40B4-BE49-F238E27FC236}">
                <a16:creationId xmlns:a16="http://schemas.microsoft.com/office/drawing/2014/main" id="{22655D4E-BAAB-43DB-8435-3B43E037E115}"/>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26</a:t>
            </a:fld>
            <a:endParaRPr lang="nl-BE"/>
          </a:p>
        </p:txBody>
      </p:sp>
      <p:sp>
        <p:nvSpPr>
          <p:cNvPr id="11" name="Rechthoek: afgeronde hoeken 10">
            <a:extLst>
              <a:ext uri="{FF2B5EF4-FFF2-40B4-BE49-F238E27FC236}">
                <a16:creationId xmlns:a16="http://schemas.microsoft.com/office/drawing/2014/main" id="{25FA5918-5926-4971-9C52-E626A569D718}"/>
              </a:ext>
            </a:extLst>
          </p:cNvPr>
          <p:cNvSpPr/>
          <p:nvPr/>
        </p:nvSpPr>
        <p:spPr>
          <a:xfrm>
            <a:off x="1295999" y="2029321"/>
            <a:ext cx="4316235" cy="4956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Aanmelden ‘als professioneel zorgverlener’</a:t>
            </a:r>
          </a:p>
        </p:txBody>
      </p:sp>
      <p:sp>
        <p:nvSpPr>
          <p:cNvPr id="12" name="Rechthoek: afgeronde hoeken 11">
            <a:extLst>
              <a:ext uri="{FF2B5EF4-FFF2-40B4-BE49-F238E27FC236}">
                <a16:creationId xmlns:a16="http://schemas.microsoft.com/office/drawing/2014/main" id="{7FA6A59A-3C7A-4875-88A2-C1159A12AD9E}"/>
              </a:ext>
            </a:extLst>
          </p:cNvPr>
          <p:cNvSpPr/>
          <p:nvPr/>
        </p:nvSpPr>
        <p:spPr>
          <a:xfrm>
            <a:off x="1296000" y="3577557"/>
            <a:ext cx="4316234" cy="4956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Aanmelden ‘als burger’</a:t>
            </a:r>
          </a:p>
        </p:txBody>
      </p:sp>
      <p:sp>
        <p:nvSpPr>
          <p:cNvPr id="13" name="Tijdelijke aanduiding voor inhoud 2">
            <a:extLst>
              <a:ext uri="{FF2B5EF4-FFF2-40B4-BE49-F238E27FC236}">
                <a16:creationId xmlns:a16="http://schemas.microsoft.com/office/drawing/2014/main" id="{FBF7F8B6-C298-403B-94D5-6ACBD29F73FC}"/>
              </a:ext>
            </a:extLst>
          </p:cNvPr>
          <p:cNvSpPr txBox="1">
            <a:spLocks/>
          </p:cNvSpPr>
          <p:nvPr/>
        </p:nvSpPr>
        <p:spPr>
          <a:xfrm>
            <a:off x="1632407" y="4094689"/>
            <a:ext cx="7436092" cy="693776"/>
          </a:xfrm>
          <a:prstGeom prst="rect">
            <a:avLst/>
          </a:prstGeom>
        </p:spPr>
        <p:txBody>
          <a:bodyPr vert="horz" lIns="0" tIns="0" rIns="0" bIns="0" rtlCol="0" anchor="t">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b="0">
                <a:cs typeface="Calibri"/>
              </a:rPr>
              <a:t> = voor alle anderen, bijvoorbeeld:</a:t>
            </a:r>
          </a:p>
          <a:p>
            <a:pPr lvl="1">
              <a:buFont typeface="Arial" panose="020B0604020202020204" pitchFamily="34" charset="0"/>
              <a:buChar char="•"/>
            </a:pPr>
            <a:r>
              <a:rPr lang="nl-BE" sz="1600" i="1">
                <a:solidFill>
                  <a:srgbClr val="373736"/>
                </a:solidFill>
                <a:cs typeface="Calibri"/>
              </a:rPr>
              <a:t>Secretariaatsmedewerker van de dokterspraktijk</a:t>
            </a:r>
          </a:p>
          <a:p>
            <a:pPr lvl="1">
              <a:buFont typeface="Arial" panose="020B0604020202020204" pitchFamily="34" charset="0"/>
              <a:buChar char="•"/>
            </a:pPr>
            <a:r>
              <a:rPr lang="nl-BE" sz="1600" b="0" i="1">
                <a:solidFill>
                  <a:srgbClr val="373736"/>
                </a:solidFill>
                <a:cs typeface="Calibri"/>
              </a:rPr>
              <a:t>BOV-coach, </a:t>
            </a:r>
            <a:r>
              <a:rPr lang="nl-BE" sz="1600" b="0" i="1" err="1">
                <a:solidFill>
                  <a:srgbClr val="373736"/>
                </a:solidFill>
                <a:cs typeface="Calibri"/>
              </a:rPr>
              <a:t>tabakoloog</a:t>
            </a:r>
            <a:r>
              <a:rPr lang="nl-BE" sz="1600" b="0" i="1">
                <a:solidFill>
                  <a:srgbClr val="373736"/>
                </a:solidFill>
                <a:cs typeface="Calibri"/>
              </a:rPr>
              <a:t>,…</a:t>
            </a:r>
          </a:p>
          <a:p>
            <a:pPr lvl="1">
              <a:buFont typeface="Arial" panose="020B0604020202020204" pitchFamily="34" charset="0"/>
              <a:buChar char="•"/>
            </a:pPr>
            <a:r>
              <a:rPr lang="nl-BE" sz="1600" i="1">
                <a:solidFill>
                  <a:srgbClr val="373736"/>
                </a:solidFill>
                <a:cs typeface="Calibri"/>
              </a:rPr>
              <a:t>Osteopaat, klinisch seksuoloog</a:t>
            </a:r>
          </a:p>
          <a:p>
            <a:pPr lvl="1">
              <a:buFont typeface="Arial" panose="020B0604020202020204" pitchFamily="34" charset="0"/>
              <a:buChar char="•"/>
            </a:pPr>
            <a:r>
              <a:rPr lang="nl-BE" sz="1600" b="0" i="1">
                <a:solidFill>
                  <a:srgbClr val="373736"/>
                </a:solidFill>
                <a:cs typeface="Calibri"/>
              </a:rPr>
              <a:t>Maatschappelijk werker</a:t>
            </a:r>
          </a:p>
          <a:p>
            <a:pPr lvl="1">
              <a:buFont typeface="Arial" panose="020B0604020202020204" pitchFamily="34" charset="0"/>
              <a:buChar char="•"/>
            </a:pPr>
            <a:r>
              <a:rPr lang="nl-BE" sz="1600" b="0" i="1">
                <a:solidFill>
                  <a:srgbClr val="373736"/>
                </a:solidFill>
                <a:cs typeface="Calibri"/>
              </a:rPr>
              <a:t>Vrijwilliger van een zelfhulpgroep</a:t>
            </a:r>
          </a:p>
          <a:p>
            <a:pPr lvl="1">
              <a:buFont typeface="Arial" panose="020B0604020202020204" pitchFamily="34" charset="0"/>
              <a:buChar char="•"/>
            </a:pPr>
            <a:r>
              <a:rPr lang="nl-BE" sz="1600" i="1">
                <a:solidFill>
                  <a:srgbClr val="373736"/>
                </a:solidFill>
                <a:cs typeface="Calibri"/>
              </a:rPr>
              <a:t>‘Iedereen‘</a:t>
            </a:r>
            <a:endParaRPr lang="nl-BE" sz="1600" b="0" i="1">
              <a:solidFill>
                <a:srgbClr val="373736"/>
              </a:solidFill>
              <a:cs typeface="Calibri"/>
            </a:endParaRPr>
          </a:p>
        </p:txBody>
      </p:sp>
      <p:pic>
        <p:nvPicPr>
          <p:cNvPr id="9" name="Afbeelding 8" descr="Afbeelding met tekst, illustratie, vectorafbeeldingen&#10;&#10;Automatisch gegenereerde beschrijving">
            <a:hlinkClick r:id="rId7"/>
            <a:extLst>
              <a:ext uri="{FF2B5EF4-FFF2-40B4-BE49-F238E27FC236}">
                <a16:creationId xmlns:a16="http://schemas.microsoft.com/office/drawing/2014/main" id="{45D7AE35-FFE8-411C-B625-4A03AE2E8F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1492" y="38873"/>
            <a:ext cx="717127" cy="717127"/>
          </a:xfrm>
          <a:prstGeom prst="rect">
            <a:avLst/>
          </a:prstGeom>
        </p:spPr>
      </p:pic>
    </p:spTree>
    <p:extLst>
      <p:ext uri="{BB962C8B-B14F-4D97-AF65-F5344CB8AC3E}">
        <p14:creationId xmlns:p14="http://schemas.microsoft.com/office/powerpoint/2010/main" val="1975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52E909A-16E7-47FE-B860-EC444F6C1C88}"/>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27</a:t>
            </a:fld>
            <a:endParaRPr lang="nl-BE"/>
          </a:p>
        </p:txBody>
      </p:sp>
      <p:pic>
        <p:nvPicPr>
          <p:cNvPr id="2" name="Afbeelding 1" descr="Afbeelding met tekst, elektronica, computer, computer&#10;&#10;Automatisch gegenereerde beschrijving">
            <a:extLst>
              <a:ext uri="{FF2B5EF4-FFF2-40B4-BE49-F238E27FC236}">
                <a16:creationId xmlns:a16="http://schemas.microsoft.com/office/drawing/2014/main" id="{E58C4E8F-C128-3ADA-C02D-E899B3093A27}"/>
              </a:ext>
            </a:extLst>
          </p:cNvPr>
          <p:cNvPicPr>
            <a:picLocks noChangeAspect="1"/>
          </p:cNvPicPr>
          <p:nvPr/>
        </p:nvPicPr>
        <p:blipFill>
          <a:blip r:embed="rId2"/>
          <a:stretch>
            <a:fillRect/>
          </a:stretch>
        </p:blipFill>
        <p:spPr>
          <a:xfrm>
            <a:off x="348144" y="1077762"/>
            <a:ext cx="8688895" cy="4188647"/>
          </a:xfrm>
          <a:prstGeom prst="rect">
            <a:avLst/>
          </a:prstGeom>
        </p:spPr>
      </p:pic>
      <p:sp>
        <p:nvSpPr>
          <p:cNvPr id="6" name="Pijl: rechts 5">
            <a:extLst>
              <a:ext uri="{FF2B5EF4-FFF2-40B4-BE49-F238E27FC236}">
                <a16:creationId xmlns:a16="http://schemas.microsoft.com/office/drawing/2014/main" id="{CFD14EB2-7739-4958-A444-7CC5D4363034}"/>
              </a:ext>
            </a:extLst>
          </p:cNvPr>
          <p:cNvSpPr/>
          <p:nvPr/>
        </p:nvSpPr>
        <p:spPr>
          <a:xfrm rot="2322792">
            <a:off x="7888196" y="837901"/>
            <a:ext cx="576560" cy="24631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3318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52E909A-16E7-47FE-B860-EC444F6C1C88}"/>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28</a:t>
            </a:fld>
            <a:endParaRPr lang="nl-BE"/>
          </a:p>
        </p:txBody>
      </p:sp>
      <p:pic>
        <p:nvPicPr>
          <p:cNvPr id="1026" name="Picture 2">
            <a:extLst>
              <a:ext uri="{FF2B5EF4-FFF2-40B4-BE49-F238E27FC236}">
                <a16:creationId xmlns:a16="http://schemas.microsoft.com/office/drawing/2014/main" id="{5FCF7DA9-9681-44A6-895B-FBB6D0BB7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1" y="250219"/>
            <a:ext cx="6122201" cy="563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920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87FC09A-9C34-4CD7-8ED8-7758172F297E}"/>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29</a:t>
            </a:fld>
            <a:endParaRPr lang="nl-BE"/>
          </a:p>
        </p:txBody>
      </p:sp>
      <p:pic>
        <p:nvPicPr>
          <p:cNvPr id="3" name="Afbeelding 2">
            <a:extLst>
              <a:ext uri="{FF2B5EF4-FFF2-40B4-BE49-F238E27FC236}">
                <a16:creationId xmlns:a16="http://schemas.microsoft.com/office/drawing/2014/main" id="{4A2700F1-B5A3-4988-BF8B-CFFE243CB2D6}"/>
              </a:ext>
            </a:extLst>
          </p:cNvPr>
          <p:cNvPicPr>
            <a:picLocks noChangeAspect="1"/>
          </p:cNvPicPr>
          <p:nvPr/>
        </p:nvPicPr>
        <p:blipFill>
          <a:blip r:embed="rId2"/>
          <a:stretch>
            <a:fillRect/>
          </a:stretch>
        </p:blipFill>
        <p:spPr>
          <a:xfrm>
            <a:off x="2219718" y="657967"/>
            <a:ext cx="5191125" cy="5038725"/>
          </a:xfrm>
          <a:prstGeom prst="rect">
            <a:avLst/>
          </a:prstGeom>
        </p:spPr>
      </p:pic>
    </p:spTree>
    <p:extLst>
      <p:ext uri="{BB962C8B-B14F-4D97-AF65-F5344CB8AC3E}">
        <p14:creationId xmlns:p14="http://schemas.microsoft.com/office/powerpoint/2010/main" val="104592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1"/>
                </a:solidFill>
                <a:latin typeface="+mj-lt"/>
              </a:rPr>
              <a:t>Wat is de Sociale Kaart?</a:t>
            </a:r>
          </a:p>
        </p:txBody>
      </p:sp>
      <p:sp>
        <p:nvSpPr>
          <p:cNvPr id="3" name="Tijdelijke aanduiding voor inhoud 2"/>
          <p:cNvSpPr>
            <a:spLocks noGrp="1"/>
          </p:cNvSpPr>
          <p:nvPr>
            <p:ph sz="half" idx="1"/>
          </p:nvPr>
        </p:nvSpPr>
        <p:spPr>
          <a:xfrm>
            <a:off x="1296000" y="1593000"/>
            <a:ext cx="7747332" cy="3672000"/>
          </a:xfrm>
        </p:spPr>
        <p:txBody>
          <a:bodyPr/>
          <a:lstStyle/>
          <a:p>
            <a:pPr marL="342900" indent="-342900">
              <a:buFont typeface="Arial" panose="020B0604020202020204" pitchFamily="34" charset="0"/>
              <a:buChar char="•"/>
            </a:pPr>
            <a:r>
              <a:rPr lang="nl-BE" dirty="0">
                <a:latin typeface="+mj-lt"/>
              </a:rPr>
              <a:t>Vrij toegankelijke website: </a:t>
            </a:r>
            <a:r>
              <a:rPr lang="nl-BE" dirty="0">
                <a:latin typeface="+mj-lt"/>
                <a:hlinkClick r:id="rId2"/>
              </a:rPr>
              <a:t>www.desocialekaart.be</a:t>
            </a:r>
            <a:r>
              <a:rPr lang="nl-BE" dirty="0">
                <a:latin typeface="+mj-lt"/>
              </a:rPr>
              <a:t> </a:t>
            </a:r>
          </a:p>
          <a:p>
            <a:pPr marL="342900" indent="-342900">
              <a:buFont typeface="Arial" panose="020B0604020202020204" pitchFamily="34" charset="0"/>
              <a:buChar char="•"/>
            </a:pPr>
            <a:r>
              <a:rPr lang="nl-BE" dirty="0">
                <a:latin typeface="+mj-lt"/>
              </a:rPr>
              <a:t>Doel: </a:t>
            </a:r>
            <a:r>
              <a:rPr lang="nl-BE" b="0" dirty="0">
                <a:latin typeface="+mj-lt"/>
              </a:rPr>
              <a:t>elke burger en hulpverlener informeren over het zorgaanbod in Vlaanderen en Brussel</a:t>
            </a:r>
          </a:p>
          <a:p>
            <a:pPr marL="342900" indent="-342900">
              <a:buFont typeface="Arial" panose="020B0604020202020204" pitchFamily="34" charset="0"/>
              <a:buChar char="•"/>
            </a:pPr>
            <a:r>
              <a:rPr lang="nl-BE" dirty="0"/>
              <a:t>Steeds in ontwikkeling</a:t>
            </a:r>
            <a:r>
              <a:rPr lang="nl-BE" b="0" dirty="0"/>
              <a:t>, zowel inhoudelijk als qua mogelijkheden</a:t>
            </a:r>
            <a:endParaRPr lang="nl-BE" b="0" dirty="0">
              <a:latin typeface="+mj-lt"/>
            </a:endParaRPr>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a:t>
            </a:fld>
            <a:endParaRPr lang="nl-BE" dirty="0"/>
          </a:p>
        </p:txBody>
      </p:sp>
      <p:pic>
        <p:nvPicPr>
          <p:cNvPr id="1034" name="Picture 10" descr="Afbeelding met diagram&#10;&#10;Automatisch gegenereerde beschrijving">
            <a:extLst>
              <a:ext uri="{FF2B5EF4-FFF2-40B4-BE49-F238E27FC236}">
                <a16:creationId xmlns:a16="http://schemas.microsoft.com/office/drawing/2014/main" id="{DEA19ABC-CA4A-0020-6B13-C3DC32787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389" y="3080136"/>
            <a:ext cx="4548249" cy="284569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8E0D62E-B61F-5A80-7A1B-1287AEEBFC2E}"/>
              </a:ext>
            </a:extLst>
          </p:cNvPr>
          <p:cNvSpPr txBox="1"/>
          <p:nvPr/>
        </p:nvSpPr>
        <p:spPr>
          <a:xfrm rot="723465">
            <a:off x="5960494" y="3732604"/>
            <a:ext cx="2974982" cy="646331"/>
          </a:xfrm>
          <a:prstGeom prst="rect">
            <a:avLst/>
          </a:prstGeom>
          <a:solidFill>
            <a:schemeClr val="accent1">
              <a:lumMod val="50000"/>
            </a:schemeClr>
          </a:solidFill>
        </p:spPr>
        <p:txBody>
          <a:bodyPr wrap="none" rtlCol="0">
            <a:spAutoFit/>
          </a:bodyPr>
          <a:lstStyle/>
          <a:p>
            <a:pPr algn="ctr"/>
            <a:r>
              <a:rPr lang="nl-BE" dirty="0">
                <a:solidFill>
                  <a:schemeClr val="bg1"/>
                </a:solidFill>
              </a:rPr>
              <a:t>Doorheen 2022: </a:t>
            </a:r>
          </a:p>
          <a:p>
            <a:pPr algn="ctr"/>
            <a:r>
              <a:rPr lang="nl-BE" dirty="0">
                <a:solidFill>
                  <a:schemeClr val="bg1"/>
                </a:solidFill>
              </a:rPr>
              <a:t>&gt; 2 miljoen gebruikerssessies</a:t>
            </a:r>
          </a:p>
        </p:txBody>
      </p:sp>
    </p:spTree>
    <p:extLst>
      <p:ext uri="{BB962C8B-B14F-4D97-AF65-F5344CB8AC3E}">
        <p14:creationId xmlns:p14="http://schemas.microsoft.com/office/powerpoint/2010/main" val="9456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8DC70-94DA-4133-9738-FFF8AAEBBA41}"/>
              </a:ext>
            </a:extLst>
          </p:cNvPr>
          <p:cNvSpPr>
            <a:spLocks noGrp="1"/>
          </p:cNvSpPr>
          <p:nvPr>
            <p:ph type="title"/>
          </p:nvPr>
        </p:nvSpPr>
        <p:spPr>
          <a:xfrm>
            <a:off x="1296000" y="756000"/>
            <a:ext cx="6598040" cy="1116000"/>
          </a:xfrm>
        </p:spPr>
        <p:txBody>
          <a:bodyPr/>
          <a:lstStyle/>
          <a:p>
            <a:r>
              <a:rPr lang="nl-BE" sz="3100" dirty="0"/>
              <a:t>Vaak gestelde vragen bij het inloggen   ‘als professioneel zorgverlener’:</a:t>
            </a:r>
          </a:p>
        </p:txBody>
      </p:sp>
      <p:sp>
        <p:nvSpPr>
          <p:cNvPr id="3" name="Tijdelijke aanduiding voor inhoud 2">
            <a:extLst>
              <a:ext uri="{FF2B5EF4-FFF2-40B4-BE49-F238E27FC236}">
                <a16:creationId xmlns:a16="http://schemas.microsoft.com/office/drawing/2014/main" id="{ABAD8F06-5BA1-4C59-9EE3-EB09F97862D0}"/>
              </a:ext>
            </a:extLst>
          </p:cNvPr>
          <p:cNvSpPr>
            <a:spLocks noGrp="1"/>
          </p:cNvSpPr>
          <p:nvPr>
            <p:ph sz="half" idx="1"/>
          </p:nvPr>
        </p:nvSpPr>
        <p:spPr>
          <a:xfrm>
            <a:off x="1295999" y="1915200"/>
            <a:ext cx="7621497" cy="2379963"/>
          </a:xfrm>
        </p:spPr>
        <p:txBody>
          <a:bodyPr vert="horz" lIns="0" tIns="0" rIns="0" bIns="0" rtlCol="0" anchor="t">
            <a:noAutofit/>
          </a:bodyPr>
          <a:lstStyle/>
          <a:p>
            <a:pPr>
              <a:buNone/>
            </a:pPr>
            <a:r>
              <a:rPr lang="nl-BE" b="0" dirty="0">
                <a:cs typeface="Calibri"/>
              </a:rPr>
              <a:t>1. “Welke van mijn gegevens worden ingeladen?”</a:t>
            </a:r>
          </a:p>
          <a:p>
            <a:pPr marL="1033200" lvl="1" indent="-457200">
              <a:buFont typeface="Calibri" panose="020F0502020204030204" pitchFamily="34" charset="0"/>
              <a:buChar char="→"/>
            </a:pPr>
            <a:r>
              <a:rPr lang="nl-BE" sz="2000" dirty="0">
                <a:solidFill>
                  <a:schemeClr val="bg1">
                    <a:lumMod val="50000"/>
                  </a:schemeClr>
                </a:solidFill>
                <a:cs typeface="Calibri"/>
              </a:rPr>
              <a:t>Jouw officiële naam en voornaam</a:t>
            </a:r>
          </a:p>
          <a:p>
            <a:pPr lvl="1" indent="0">
              <a:spcBef>
                <a:spcPts val="0"/>
              </a:spcBef>
              <a:buNone/>
            </a:pPr>
            <a:r>
              <a:rPr lang="nl-BE" sz="2000" dirty="0">
                <a:cs typeface="Calibri"/>
              </a:rPr>
              <a:t>	 </a:t>
            </a:r>
            <a:r>
              <a:rPr lang="nl-BE" sz="2000" dirty="0">
                <a:solidFill>
                  <a:schemeClr val="bg1">
                    <a:lumMod val="50000"/>
                  </a:schemeClr>
                </a:solidFill>
                <a:cs typeface="Calibri"/>
              </a:rPr>
              <a:t> </a:t>
            </a:r>
            <a:r>
              <a:rPr lang="nl-BE" sz="1400" i="1" dirty="0">
                <a:solidFill>
                  <a:schemeClr val="bg1">
                    <a:lumMod val="50000"/>
                  </a:schemeClr>
                </a:solidFill>
                <a:cs typeface="Calibri"/>
              </a:rPr>
              <a:t>+ onzichtbaar voor anderen: jouw rijksregisternummer</a:t>
            </a:r>
          </a:p>
          <a:p>
            <a:pPr marL="1033200" lvl="1" indent="-457200">
              <a:buFont typeface="Calibri" panose="020F0502020204030204" pitchFamily="34" charset="0"/>
              <a:buChar char="→"/>
            </a:pPr>
            <a:r>
              <a:rPr lang="nl-BE" sz="2000" dirty="0">
                <a:cs typeface="Calibri"/>
              </a:rPr>
              <a:t>Check: is er een gezondheidszorgberoep dat jij mag uitoefenen?</a:t>
            </a:r>
          </a:p>
          <a:p>
            <a:pPr marL="1897200" lvl="4" indent="-457200">
              <a:buFont typeface="Wingdings" panose="05000000000000000000" pitchFamily="2" charset="2"/>
              <a:buChar char="q"/>
            </a:pPr>
            <a:r>
              <a:rPr lang="nl-BE" sz="1800" dirty="0">
                <a:cs typeface="Calibri"/>
              </a:rPr>
              <a:t>Actief RIZIV-</a:t>
            </a:r>
            <a:r>
              <a:rPr lang="nl-BE" sz="1800" dirty="0" err="1">
                <a:cs typeface="Calibri"/>
              </a:rPr>
              <a:t>nr</a:t>
            </a:r>
            <a:r>
              <a:rPr lang="nl-BE" sz="1800" dirty="0">
                <a:cs typeface="Calibri"/>
              </a:rPr>
              <a:t>? </a:t>
            </a:r>
            <a:r>
              <a:rPr lang="nl-BE" sz="1400" i="1" dirty="0">
                <a:cs typeface="Calibri"/>
              </a:rPr>
              <a:t>(indien relevant)</a:t>
            </a:r>
          </a:p>
          <a:p>
            <a:pPr marL="1897200" lvl="4" indent="-457200">
              <a:buFont typeface="Wingdings" panose="05000000000000000000" pitchFamily="2" charset="2"/>
              <a:buChar char="q"/>
            </a:pPr>
            <a:r>
              <a:rPr lang="nl-BE" sz="1800" dirty="0">
                <a:cs typeface="Calibri"/>
              </a:rPr>
              <a:t>Actief visum?</a:t>
            </a:r>
          </a:p>
          <a:p>
            <a:pPr marL="1033200" lvl="1" indent="-457200">
              <a:buFont typeface="Calibri" panose="020F0502020204030204" pitchFamily="34" charset="0"/>
              <a:buChar char="→"/>
            </a:pPr>
            <a:r>
              <a:rPr lang="nl-BE" sz="2000" dirty="0">
                <a:cs typeface="Calibri"/>
              </a:rPr>
              <a:t>Jouw professionele gegevens </a:t>
            </a:r>
            <a:r>
              <a:rPr lang="nl-BE" sz="1400" i="1" dirty="0">
                <a:cs typeface="Calibri"/>
              </a:rPr>
              <a:t>(ev. RIZIV-</a:t>
            </a:r>
            <a:r>
              <a:rPr lang="nl-BE" sz="1400" i="1" dirty="0" err="1">
                <a:cs typeface="Calibri"/>
              </a:rPr>
              <a:t>nr</a:t>
            </a:r>
            <a:r>
              <a:rPr lang="nl-BE" sz="1400" i="1" dirty="0">
                <a:cs typeface="Calibri"/>
              </a:rPr>
              <a:t>, beroepsgroep &amp; bijhorende diploma’s, kwalificatie- of </a:t>
            </a:r>
            <a:r>
              <a:rPr lang="nl-BE" sz="1400" i="1" dirty="0" err="1">
                <a:cs typeface="Calibri"/>
              </a:rPr>
              <a:t>bevoegdheids</a:t>
            </a:r>
            <a:r>
              <a:rPr lang="nl-BE" sz="1400" i="1" dirty="0">
                <a:cs typeface="Calibri"/>
              </a:rPr>
              <a:t>(code), conventiestatus)</a:t>
            </a:r>
            <a:endParaRPr lang="nl-BE" sz="1400" i="1" dirty="0">
              <a:solidFill>
                <a:schemeClr val="bg1">
                  <a:lumMod val="50000"/>
                </a:schemeClr>
              </a:solidFill>
              <a:cs typeface="Calibri"/>
            </a:endParaRPr>
          </a:p>
          <a:p>
            <a:pPr marL="457200" indent="-457200">
              <a:buFont typeface="+mj-lt"/>
              <a:buAutoNum type="arabicPeriod"/>
            </a:pPr>
            <a:endParaRPr lang="nl-BE" b="0" dirty="0">
              <a:highlight>
                <a:srgbClr val="FFFF00"/>
              </a:highlight>
              <a:cs typeface="Calibri"/>
            </a:endParaRPr>
          </a:p>
        </p:txBody>
      </p:sp>
      <p:sp>
        <p:nvSpPr>
          <p:cNvPr id="4" name="Tijdelijke aanduiding voor dianummer 3">
            <a:extLst>
              <a:ext uri="{FF2B5EF4-FFF2-40B4-BE49-F238E27FC236}">
                <a16:creationId xmlns:a16="http://schemas.microsoft.com/office/drawing/2014/main" id="{22655D4E-BAAB-43DB-8435-3B43E037E115}"/>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30</a:t>
            </a:fld>
            <a:endParaRPr lang="nl-BE"/>
          </a:p>
        </p:txBody>
      </p:sp>
      <p:sp>
        <p:nvSpPr>
          <p:cNvPr id="5" name="Tijdelijke aanduiding voor inhoud 2">
            <a:extLst>
              <a:ext uri="{FF2B5EF4-FFF2-40B4-BE49-F238E27FC236}">
                <a16:creationId xmlns:a16="http://schemas.microsoft.com/office/drawing/2014/main" id="{16D9AF62-4D8C-49D6-AC3E-57BF7A9A7BC5}"/>
              </a:ext>
            </a:extLst>
          </p:cNvPr>
          <p:cNvSpPr txBox="1">
            <a:spLocks/>
          </p:cNvSpPr>
          <p:nvPr/>
        </p:nvSpPr>
        <p:spPr>
          <a:xfrm>
            <a:off x="1295998" y="4475097"/>
            <a:ext cx="7621497" cy="1254583"/>
          </a:xfrm>
          <a:prstGeom prst="rect">
            <a:avLst/>
          </a:prstGeom>
        </p:spPr>
        <p:txBody>
          <a:bodyPr vert="horz" lIns="0" tIns="0" rIns="0" bIns="0" rtlCol="0" anchor="t">
            <a:noAutofit/>
          </a:bodyPr>
          <a:lstStyle>
            <a:lvl1pPr marL="0" indent="0" algn="l" defTabSz="914400" rtl="0" eaLnBrk="1" latinLnBrk="0" hangingPunct="1">
              <a:lnSpc>
                <a:spcPct val="90000"/>
              </a:lnSpc>
              <a:spcBef>
                <a:spcPts val="300"/>
              </a:spcBef>
              <a:buSzPct val="90000"/>
              <a:buFontTx/>
              <a:buBlip>
                <a:blip r:embed="rId3"/>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nl-BE" b="0">
                <a:cs typeface="Calibri"/>
              </a:rPr>
              <a:t>2. “Welk mailadres geef ik op als ik inlog ‘als zorgverlener’?”</a:t>
            </a:r>
          </a:p>
          <a:p>
            <a:pPr marL="1033200" lvl="1" indent="-457200">
              <a:buFont typeface="Calibri" panose="020F0502020204030204" pitchFamily="34" charset="0"/>
              <a:buChar char="→"/>
            </a:pPr>
            <a:r>
              <a:rPr lang="nl-BE" sz="2000">
                <a:cs typeface="Calibri"/>
              </a:rPr>
              <a:t>Geef het mailadres op waarop je communicatie rond de Sociale Kaart wilt ontvangen </a:t>
            </a:r>
            <a:r>
              <a:rPr lang="nl-BE" sz="1400" i="1">
                <a:cs typeface="Calibri"/>
              </a:rPr>
              <a:t>(dus: doorgaans jouw persoonlijke werkmailadres)</a:t>
            </a:r>
          </a:p>
          <a:p>
            <a:pPr marL="457200" indent="-457200">
              <a:buFont typeface="+mj-lt"/>
              <a:buAutoNum type="arabicPeriod"/>
            </a:pPr>
            <a:endParaRPr lang="nl-BE" b="0">
              <a:highlight>
                <a:srgbClr val="FFFF00"/>
              </a:highlight>
              <a:cs typeface="Calibri"/>
            </a:endParaRPr>
          </a:p>
        </p:txBody>
      </p:sp>
    </p:spTree>
    <p:extLst>
      <p:ext uri="{BB962C8B-B14F-4D97-AF65-F5344CB8AC3E}">
        <p14:creationId xmlns:p14="http://schemas.microsoft.com/office/powerpoint/2010/main" val="39976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p:txBody>
          <a:bodyPr/>
          <a:lstStyle/>
          <a:p>
            <a:r>
              <a:rPr lang="nl-BE"/>
              <a:t>Eenmalig: e-mailadres ingeven</a:t>
            </a:r>
          </a:p>
        </p:txBody>
      </p:sp>
      <p:sp>
        <p:nvSpPr>
          <p:cNvPr id="3" name="Tijdelijke aanduiding voor inhoud 2">
            <a:extLst>
              <a:ext uri="{FF2B5EF4-FFF2-40B4-BE49-F238E27FC236}">
                <a16:creationId xmlns:a16="http://schemas.microsoft.com/office/drawing/2014/main" id="{293425B4-F274-4149-BF1E-5A64FBAC01B2}"/>
              </a:ext>
            </a:extLst>
          </p:cNvPr>
          <p:cNvSpPr>
            <a:spLocks noGrp="1"/>
          </p:cNvSpPr>
          <p:nvPr>
            <p:ph sz="half" idx="1"/>
          </p:nvPr>
        </p:nvSpPr>
        <p:spPr>
          <a:xfrm>
            <a:off x="1296000" y="1915200"/>
            <a:ext cx="7613108" cy="3672000"/>
          </a:xfrm>
        </p:spPr>
        <p:txBody>
          <a:bodyPr/>
          <a:lstStyle/>
          <a:p>
            <a:pPr>
              <a:buNone/>
            </a:pPr>
            <a:r>
              <a:rPr lang="nl-BE" b="0"/>
              <a:t>= in functie van beheer, aanleveren van aangevraagde exports,…</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31</a:t>
            </a:fld>
            <a:endParaRPr lang="nl-BE"/>
          </a:p>
        </p:txBody>
      </p:sp>
      <p:pic>
        <p:nvPicPr>
          <p:cNvPr id="5" name="Picture 2">
            <a:extLst>
              <a:ext uri="{FF2B5EF4-FFF2-40B4-BE49-F238E27FC236}">
                <a16:creationId xmlns:a16="http://schemas.microsoft.com/office/drawing/2014/main" id="{F5712AB9-47F1-4732-9619-EDE02757D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94" y="2600587"/>
            <a:ext cx="8308314" cy="4007194"/>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90A6BE27-0663-8F31-9F81-04C4032333F0}"/>
              </a:ext>
            </a:extLst>
          </p:cNvPr>
          <p:cNvPicPr>
            <a:picLocks noChangeAspect="1"/>
          </p:cNvPicPr>
          <p:nvPr/>
        </p:nvPicPr>
        <p:blipFill rotWithShape="1">
          <a:blip r:embed="rId3"/>
          <a:srcRect l="11368" t="22339"/>
          <a:stretch/>
        </p:blipFill>
        <p:spPr>
          <a:xfrm>
            <a:off x="976404" y="4172505"/>
            <a:ext cx="639191" cy="142914"/>
          </a:xfrm>
          <a:prstGeom prst="rect">
            <a:avLst/>
          </a:prstGeom>
        </p:spPr>
      </p:pic>
    </p:spTree>
    <p:extLst>
      <p:ext uri="{BB962C8B-B14F-4D97-AF65-F5344CB8AC3E}">
        <p14:creationId xmlns:p14="http://schemas.microsoft.com/office/powerpoint/2010/main" val="352923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p:txBody>
          <a:bodyPr/>
          <a:lstStyle/>
          <a:p>
            <a:r>
              <a:rPr lang="nl-BE"/>
              <a:t>Je aangevraagde ‘gebruikersprofiel’ activeren via het linkje in de e-mail:</a:t>
            </a:r>
          </a:p>
        </p:txBody>
      </p:sp>
      <p:sp>
        <p:nvSpPr>
          <p:cNvPr id="3" name="Tijdelijke aanduiding voor inhoud 2">
            <a:extLst>
              <a:ext uri="{FF2B5EF4-FFF2-40B4-BE49-F238E27FC236}">
                <a16:creationId xmlns:a16="http://schemas.microsoft.com/office/drawing/2014/main" id="{293425B4-F274-4149-BF1E-5A64FBAC01B2}"/>
              </a:ext>
            </a:extLst>
          </p:cNvPr>
          <p:cNvSpPr>
            <a:spLocks noGrp="1"/>
          </p:cNvSpPr>
          <p:nvPr>
            <p:ph sz="half" idx="1"/>
          </p:nvPr>
        </p:nvSpPr>
        <p:spPr>
          <a:xfrm>
            <a:off x="1296000" y="1915200"/>
            <a:ext cx="7613108" cy="3672000"/>
          </a:xfrm>
        </p:spPr>
        <p:txBody>
          <a:bodyPr/>
          <a:lstStyle/>
          <a:p>
            <a:pPr>
              <a:buNone/>
            </a:pPr>
            <a:r>
              <a:rPr lang="nl-BE" b="0"/>
              <a:t>=</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32</a:t>
            </a:fld>
            <a:endParaRPr lang="nl-BE"/>
          </a:p>
        </p:txBody>
      </p:sp>
      <p:pic>
        <p:nvPicPr>
          <p:cNvPr id="1026" name="Picture 2">
            <a:extLst>
              <a:ext uri="{FF2B5EF4-FFF2-40B4-BE49-F238E27FC236}">
                <a16:creationId xmlns:a16="http://schemas.microsoft.com/office/drawing/2014/main" id="{0401D24A-6346-4541-87EE-8191D82933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541"/>
          <a:stretch/>
        </p:blipFill>
        <p:spPr bwMode="auto">
          <a:xfrm>
            <a:off x="1296000" y="1901304"/>
            <a:ext cx="6932956" cy="1951606"/>
          </a:xfrm>
          <a:prstGeom prst="rect">
            <a:avLst/>
          </a:prstGeom>
          <a:noFill/>
          <a:extLst>
            <a:ext uri="{909E8E84-426E-40DD-AFC4-6F175D3DCCD1}">
              <a14:hiddenFill xmlns:a14="http://schemas.microsoft.com/office/drawing/2010/main">
                <a:solidFill>
                  <a:srgbClr val="FFFFFF"/>
                </a:solidFill>
              </a14:hiddenFill>
            </a:ext>
          </a:extLst>
        </p:spPr>
      </p:pic>
      <p:sp>
        <p:nvSpPr>
          <p:cNvPr id="7" name="Pijl: rechts 6">
            <a:extLst>
              <a:ext uri="{FF2B5EF4-FFF2-40B4-BE49-F238E27FC236}">
                <a16:creationId xmlns:a16="http://schemas.microsoft.com/office/drawing/2014/main" id="{6F61D0CD-245E-41B4-88CE-CCE1BFC41159}"/>
              </a:ext>
            </a:extLst>
          </p:cNvPr>
          <p:cNvSpPr/>
          <p:nvPr/>
        </p:nvSpPr>
        <p:spPr>
          <a:xfrm rot="2322792">
            <a:off x="794907" y="3257163"/>
            <a:ext cx="576560" cy="246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08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p:txBody>
          <a:bodyPr/>
          <a:lstStyle/>
          <a:p>
            <a:r>
              <a:rPr lang="nl-BE"/>
              <a:t>Gebruikersprofiel klaar voor gebruik!</a:t>
            </a:r>
            <a:endParaRPr lang="nl-BE" i="1"/>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33</a:t>
            </a:fld>
            <a:endParaRPr lang="nl-BE"/>
          </a:p>
        </p:txBody>
      </p:sp>
      <p:pic>
        <p:nvPicPr>
          <p:cNvPr id="1026" name="Picture 2">
            <a:extLst>
              <a:ext uri="{FF2B5EF4-FFF2-40B4-BE49-F238E27FC236}">
                <a16:creationId xmlns:a16="http://schemas.microsoft.com/office/drawing/2014/main" id="{F58DA1DE-33B6-41F6-AD5E-B6CA84923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554" b="36462"/>
          <a:stretch/>
        </p:blipFill>
        <p:spPr bwMode="auto">
          <a:xfrm>
            <a:off x="511728" y="2982897"/>
            <a:ext cx="8380602" cy="120736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E33D589-3D4A-2779-A846-7933D33A5DE5}"/>
              </a:ext>
            </a:extLst>
          </p:cNvPr>
          <p:cNvPicPr>
            <a:picLocks noChangeAspect="1"/>
          </p:cNvPicPr>
          <p:nvPr/>
        </p:nvPicPr>
        <p:blipFill rotWithShape="1">
          <a:blip r:embed="rId3"/>
          <a:srcRect r="13570"/>
          <a:stretch/>
        </p:blipFill>
        <p:spPr>
          <a:xfrm>
            <a:off x="511728" y="2003750"/>
            <a:ext cx="8380602" cy="887495"/>
          </a:xfrm>
          <a:prstGeom prst="rect">
            <a:avLst/>
          </a:prstGeom>
        </p:spPr>
      </p:pic>
      <p:pic>
        <p:nvPicPr>
          <p:cNvPr id="7" name="Afbeelding 6">
            <a:extLst>
              <a:ext uri="{FF2B5EF4-FFF2-40B4-BE49-F238E27FC236}">
                <a16:creationId xmlns:a16="http://schemas.microsoft.com/office/drawing/2014/main" id="{EB4A790F-7623-E12B-2727-F8B6236D9723}"/>
              </a:ext>
            </a:extLst>
          </p:cNvPr>
          <p:cNvPicPr>
            <a:picLocks noChangeAspect="1"/>
          </p:cNvPicPr>
          <p:nvPr/>
        </p:nvPicPr>
        <p:blipFill rotWithShape="1">
          <a:blip r:embed="rId4"/>
          <a:srcRect t="5534"/>
          <a:stretch/>
        </p:blipFill>
        <p:spPr>
          <a:xfrm>
            <a:off x="511728" y="4161388"/>
            <a:ext cx="8380602" cy="1564505"/>
          </a:xfrm>
          <a:prstGeom prst="rect">
            <a:avLst/>
          </a:prstGeom>
        </p:spPr>
      </p:pic>
    </p:spTree>
    <p:extLst>
      <p:ext uri="{BB962C8B-B14F-4D97-AF65-F5344CB8AC3E}">
        <p14:creationId xmlns:p14="http://schemas.microsoft.com/office/powerpoint/2010/main" val="3344726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34</a:t>
            </a:fld>
            <a:endParaRPr lang="nl-BE"/>
          </a:p>
        </p:txBody>
      </p:sp>
      <p:sp>
        <p:nvSpPr>
          <p:cNvPr id="10" name="Titel 1">
            <a:extLst>
              <a:ext uri="{FF2B5EF4-FFF2-40B4-BE49-F238E27FC236}">
                <a16:creationId xmlns:a16="http://schemas.microsoft.com/office/drawing/2014/main" id="{E0C0E623-42B1-42D7-8D08-009CF63E6898}"/>
              </a:ext>
            </a:extLst>
          </p:cNvPr>
          <p:cNvSpPr>
            <a:spLocks noGrp="1"/>
          </p:cNvSpPr>
          <p:nvPr>
            <p:ph type="title"/>
          </p:nvPr>
        </p:nvSpPr>
        <p:spPr>
          <a:xfrm>
            <a:off x="1332000" y="195344"/>
            <a:ext cx="7416000" cy="1116000"/>
          </a:xfrm>
        </p:spPr>
        <p:txBody>
          <a:bodyPr/>
          <a:lstStyle/>
          <a:p>
            <a:r>
              <a:rPr lang="nl-BE" sz="2800" dirty="0"/>
              <a:t>TIP: heet je officieel Albert Segers, maar…</a:t>
            </a:r>
            <a:br>
              <a:rPr lang="nl-BE" sz="2800" dirty="0"/>
            </a:br>
            <a:r>
              <a:rPr lang="nl-BE" sz="2800" dirty="0"/>
              <a:t>…kent iedereen jou als Bert Segers?</a:t>
            </a:r>
          </a:p>
        </p:txBody>
      </p:sp>
      <p:sp>
        <p:nvSpPr>
          <p:cNvPr id="11" name="Pijl: rechts 10">
            <a:extLst>
              <a:ext uri="{FF2B5EF4-FFF2-40B4-BE49-F238E27FC236}">
                <a16:creationId xmlns:a16="http://schemas.microsoft.com/office/drawing/2014/main" id="{A9922F23-879B-4F6C-A2E3-84F0FB10E453}"/>
              </a:ext>
            </a:extLst>
          </p:cNvPr>
          <p:cNvSpPr/>
          <p:nvPr/>
        </p:nvSpPr>
        <p:spPr>
          <a:xfrm>
            <a:off x="1982403" y="4114767"/>
            <a:ext cx="576560" cy="246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9C58C671-72F9-6C52-FD89-3E5CBED5A549}"/>
              </a:ext>
            </a:extLst>
          </p:cNvPr>
          <p:cNvPicPr>
            <a:picLocks noChangeAspect="1"/>
          </p:cNvPicPr>
          <p:nvPr/>
        </p:nvPicPr>
        <p:blipFill rotWithShape="1">
          <a:blip r:embed="rId2"/>
          <a:srcRect l="22146"/>
          <a:stretch/>
        </p:blipFill>
        <p:spPr>
          <a:xfrm>
            <a:off x="550414" y="1262696"/>
            <a:ext cx="8416032" cy="1155071"/>
          </a:xfrm>
          <a:prstGeom prst="rect">
            <a:avLst/>
          </a:prstGeom>
        </p:spPr>
      </p:pic>
      <p:sp>
        <p:nvSpPr>
          <p:cNvPr id="9" name="Pijl: rechts 8">
            <a:extLst>
              <a:ext uri="{FF2B5EF4-FFF2-40B4-BE49-F238E27FC236}">
                <a16:creationId xmlns:a16="http://schemas.microsoft.com/office/drawing/2014/main" id="{B34C6BE9-7F88-4AAF-A1BD-1D8B0D49EB06}"/>
              </a:ext>
            </a:extLst>
          </p:cNvPr>
          <p:cNvSpPr/>
          <p:nvPr/>
        </p:nvSpPr>
        <p:spPr>
          <a:xfrm rot="2322792">
            <a:off x="8003339" y="1328233"/>
            <a:ext cx="576560" cy="24631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D45A763B-D2AF-9978-8355-7F16BC370BFA}"/>
              </a:ext>
            </a:extLst>
          </p:cNvPr>
          <p:cNvPicPr>
            <a:picLocks noChangeAspect="1"/>
          </p:cNvPicPr>
          <p:nvPr/>
        </p:nvPicPr>
        <p:blipFill>
          <a:blip r:embed="rId3"/>
          <a:stretch>
            <a:fillRect/>
          </a:stretch>
        </p:blipFill>
        <p:spPr>
          <a:xfrm>
            <a:off x="2636543" y="2505467"/>
            <a:ext cx="5655076" cy="3850632"/>
          </a:xfrm>
          <a:prstGeom prst="rect">
            <a:avLst/>
          </a:prstGeom>
        </p:spPr>
      </p:pic>
      <p:sp>
        <p:nvSpPr>
          <p:cNvPr id="8" name="Rechthoek 7">
            <a:extLst>
              <a:ext uri="{FF2B5EF4-FFF2-40B4-BE49-F238E27FC236}">
                <a16:creationId xmlns:a16="http://schemas.microsoft.com/office/drawing/2014/main" id="{32CF3298-E66E-38B3-59C1-8414C3F7A108}"/>
              </a:ext>
            </a:extLst>
          </p:cNvPr>
          <p:cNvSpPr/>
          <p:nvPr/>
        </p:nvSpPr>
        <p:spPr>
          <a:xfrm>
            <a:off x="4572000" y="3752310"/>
            <a:ext cx="834501" cy="110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231CFFE6-4BE7-207B-F647-2070E0DDE5C7}"/>
              </a:ext>
            </a:extLst>
          </p:cNvPr>
          <p:cNvSpPr/>
          <p:nvPr/>
        </p:nvSpPr>
        <p:spPr>
          <a:xfrm>
            <a:off x="4572001" y="4302086"/>
            <a:ext cx="834500" cy="110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1FB878A4-5AA1-F5A4-FB8F-C2B69F4A6480}"/>
              </a:ext>
            </a:extLst>
          </p:cNvPr>
          <p:cNvSpPr/>
          <p:nvPr/>
        </p:nvSpPr>
        <p:spPr>
          <a:xfrm>
            <a:off x="4573797" y="5207009"/>
            <a:ext cx="1436386" cy="110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6510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1332000" y="195344"/>
            <a:ext cx="7416000" cy="1116000"/>
          </a:xfrm>
        </p:spPr>
        <p:txBody>
          <a:bodyPr/>
          <a:lstStyle/>
          <a:p>
            <a:r>
              <a:rPr lang="nl-BE" sz="2800" dirty="0"/>
              <a:t>TIP: heet je officieel Albert Segers, maar…</a:t>
            </a:r>
            <a:br>
              <a:rPr lang="nl-BE" sz="2800" dirty="0"/>
            </a:br>
            <a:r>
              <a:rPr lang="nl-BE" sz="2800" dirty="0"/>
              <a:t>…kent iedereen jou als Bert Segers?</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35</a:t>
            </a:fld>
            <a:endParaRPr lang="nl-BE"/>
          </a:p>
        </p:txBody>
      </p:sp>
      <p:pic>
        <p:nvPicPr>
          <p:cNvPr id="7" name="Afbeelding 6">
            <a:extLst>
              <a:ext uri="{FF2B5EF4-FFF2-40B4-BE49-F238E27FC236}">
                <a16:creationId xmlns:a16="http://schemas.microsoft.com/office/drawing/2014/main" id="{74CA5650-BB46-8950-E1BF-5AB6EFC8A254}"/>
              </a:ext>
            </a:extLst>
          </p:cNvPr>
          <p:cNvPicPr>
            <a:picLocks noChangeAspect="1"/>
          </p:cNvPicPr>
          <p:nvPr/>
        </p:nvPicPr>
        <p:blipFill>
          <a:blip r:embed="rId2"/>
          <a:stretch>
            <a:fillRect/>
          </a:stretch>
        </p:blipFill>
        <p:spPr>
          <a:xfrm>
            <a:off x="1230340" y="1845278"/>
            <a:ext cx="6683319" cy="3025402"/>
          </a:xfrm>
          <a:prstGeom prst="rect">
            <a:avLst/>
          </a:prstGeom>
        </p:spPr>
      </p:pic>
      <p:sp>
        <p:nvSpPr>
          <p:cNvPr id="6" name="Rechthoek: afgeronde hoeken 5">
            <a:extLst>
              <a:ext uri="{FF2B5EF4-FFF2-40B4-BE49-F238E27FC236}">
                <a16:creationId xmlns:a16="http://schemas.microsoft.com/office/drawing/2014/main" id="{6A79823C-CF46-4A09-AF9B-444C1DC083A8}"/>
              </a:ext>
            </a:extLst>
          </p:cNvPr>
          <p:cNvSpPr/>
          <p:nvPr/>
        </p:nvSpPr>
        <p:spPr>
          <a:xfrm>
            <a:off x="1332000" y="2683320"/>
            <a:ext cx="5897460" cy="482516"/>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7364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36</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t>2. Hoe pas je als zorgverlener in de databankstructuur?</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774961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096A2-C961-4AD0-A8F0-8949893299F4}"/>
              </a:ext>
            </a:extLst>
          </p:cNvPr>
          <p:cNvSpPr>
            <a:spLocks noGrp="1"/>
          </p:cNvSpPr>
          <p:nvPr>
            <p:ph type="title"/>
          </p:nvPr>
        </p:nvSpPr>
        <p:spPr/>
        <p:txBody>
          <a:bodyPr/>
          <a:lstStyle/>
          <a:p>
            <a:r>
              <a:rPr lang="nl-BE"/>
              <a:t>Fictieve voorbeelden…</a:t>
            </a:r>
          </a:p>
        </p:txBody>
      </p:sp>
      <p:sp>
        <p:nvSpPr>
          <p:cNvPr id="3" name="Tijdelijke aanduiding voor inhoud 2">
            <a:extLst>
              <a:ext uri="{FF2B5EF4-FFF2-40B4-BE49-F238E27FC236}">
                <a16:creationId xmlns:a16="http://schemas.microsoft.com/office/drawing/2014/main" id="{3D980C9E-6CFD-4927-8B6F-6D034FBC55E4}"/>
              </a:ext>
            </a:extLst>
          </p:cNvPr>
          <p:cNvSpPr>
            <a:spLocks noGrp="1"/>
          </p:cNvSpPr>
          <p:nvPr>
            <p:ph sz="half" idx="1"/>
          </p:nvPr>
        </p:nvSpPr>
        <p:spPr>
          <a:xfrm>
            <a:off x="1296000" y="1915200"/>
            <a:ext cx="7416000" cy="1197116"/>
          </a:xfrm>
        </p:spPr>
        <p:txBody>
          <a:bodyPr/>
          <a:lstStyle/>
          <a:p>
            <a:pPr>
              <a:buNone/>
            </a:pPr>
            <a:r>
              <a:rPr lang="nl-BE" b="0"/>
              <a:t>Nele Van Schelvergem is erkend als verpleegkundige.</a:t>
            </a:r>
          </a:p>
          <a:p>
            <a:pPr>
              <a:buNone/>
            </a:pPr>
            <a:r>
              <a:rPr lang="nl-BE" b="0"/>
              <a:t>Zij oefent dit beroep uit bij  groepspraktijk Het Warmste Team.</a:t>
            </a:r>
            <a:endParaRPr lang="nl-BE"/>
          </a:p>
          <a:p>
            <a:pPr marL="918900" lvl="1" indent="-342900">
              <a:buFont typeface="Arial" panose="020B0604020202020204" pitchFamily="34" charset="0"/>
              <a:buChar char="•"/>
            </a:pPr>
            <a:endParaRPr lang="nl-BE" b="0"/>
          </a:p>
          <a:p>
            <a:pPr>
              <a:buNone/>
            </a:pPr>
            <a:endParaRPr lang="nl-BE" b="0"/>
          </a:p>
        </p:txBody>
      </p:sp>
      <p:sp>
        <p:nvSpPr>
          <p:cNvPr id="4" name="Tijdelijke aanduiding voor dianummer 3">
            <a:extLst>
              <a:ext uri="{FF2B5EF4-FFF2-40B4-BE49-F238E27FC236}">
                <a16:creationId xmlns:a16="http://schemas.microsoft.com/office/drawing/2014/main" id="{E1C5699A-B124-40AE-8E94-55B4262C2105}"/>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37</a:t>
            </a:fld>
            <a:endParaRPr lang="nl-BE"/>
          </a:p>
        </p:txBody>
      </p:sp>
      <p:sp>
        <p:nvSpPr>
          <p:cNvPr id="5" name="Rechthoek: afgeronde hoeken 4">
            <a:extLst>
              <a:ext uri="{FF2B5EF4-FFF2-40B4-BE49-F238E27FC236}">
                <a16:creationId xmlns:a16="http://schemas.microsoft.com/office/drawing/2014/main" id="{CA33F35D-9331-45C4-8439-5853F620F148}"/>
              </a:ext>
            </a:extLst>
          </p:cNvPr>
          <p:cNvSpPr/>
          <p:nvPr/>
        </p:nvSpPr>
        <p:spPr>
          <a:xfrm>
            <a:off x="1224793" y="1872000"/>
            <a:ext cx="2617365"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0F4C81"/>
              </a:highlight>
            </a:endParaRPr>
          </a:p>
        </p:txBody>
      </p:sp>
      <p:sp>
        <p:nvSpPr>
          <p:cNvPr id="6" name="Rechthoek: afgeronde hoeken 5">
            <a:extLst>
              <a:ext uri="{FF2B5EF4-FFF2-40B4-BE49-F238E27FC236}">
                <a16:creationId xmlns:a16="http://schemas.microsoft.com/office/drawing/2014/main" id="{3B93C7F3-3E2D-4F72-91CE-E012222F4BE8}"/>
              </a:ext>
            </a:extLst>
          </p:cNvPr>
          <p:cNvSpPr/>
          <p:nvPr/>
        </p:nvSpPr>
        <p:spPr>
          <a:xfrm>
            <a:off x="5301844" y="1863611"/>
            <a:ext cx="2055301"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EFE89E6F-E349-4EE3-9E4D-462AECC12BEA}"/>
              </a:ext>
            </a:extLst>
          </p:cNvPr>
          <p:cNvSpPr/>
          <p:nvPr/>
        </p:nvSpPr>
        <p:spPr>
          <a:xfrm>
            <a:off x="4383947" y="2266283"/>
            <a:ext cx="3891093"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Pijl: gebogen 11">
            <a:extLst>
              <a:ext uri="{FF2B5EF4-FFF2-40B4-BE49-F238E27FC236}">
                <a16:creationId xmlns:a16="http://schemas.microsoft.com/office/drawing/2014/main" id="{F37DD437-AB7D-4918-9F85-F928246DFD12}"/>
              </a:ext>
            </a:extLst>
          </p:cNvPr>
          <p:cNvSpPr/>
          <p:nvPr/>
        </p:nvSpPr>
        <p:spPr>
          <a:xfrm>
            <a:off x="1820410" y="1528200"/>
            <a:ext cx="314590" cy="32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Pijl: gebogen 12">
            <a:extLst>
              <a:ext uri="{FF2B5EF4-FFF2-40B4-BE49-F238E27FC236}">
                <a16:creationId xmlns:a16="http://schemas.microsoft.com/office/drawing/2014/main" id="{C38AD125-D801-4C37-9A5F-7FA108CA6EA6}"/>
              </a:ext>
            </a:extLst>
          </p:cNvPr>
          <p:cNvSpPr/>
          <p:nvPr/>
        </p:nvSpPr>
        <p:spPr>
          <a:xfrm>
            <a:off x="6421739" y="1519811"/>
            <a:ext cx="314590" cy="32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4" name="Pijl: gebogen 13">
            <a:extLst>
              <a:ext uri="{FF2B5EF4-FFF2-40B4-BE49-F238E27FC236}">
                <a16:creationId xmlns:a16="http://schemas.microsoft.com/office/drawing/2014/main" id="{1414BD73-EB21-411E-9974-0794C1382263}"/>
              </a:ext>
            </a:extLst>
          </p:cNvPr>
          <p:cNvSpPr/>
          <p:nvPr/>
        </p:nvSpPr>
        <p:spPr>
          <a:xfrm rot="10800000" flipH="1">
            <a:off x="6421739" y="2634408"/>
            <a:ext cx="334830" cy="32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5" name="Tekstvak 14">
            <a:extLst>
              <a:ext uri="{FF2B5EF4-FFF2-40B4-BE49-F238E27FC236}">
                <a16:creationId xmlns:a16="http://schemas.microsoft.com/office/drawing/2014/main" id="{C0D69913-9E6D-4861-9F1F-602D2718204A}"/>
              </a:ext>
            </a:extLst>
          </p:cNvPr>
          <p:cNvSpPr txBox="1"/>
          <p:nvPr/>
        </p:nvSpPr>
        <p:spPr>
          <a:xfrm>
            <a:off x="6736329" y="1408334"/>
            <a:ext cx="1047082" cy="369332"/>
          </a:xfrm>
          <a:prstGeom prst="rect">
            <a:avLst/>
          </a:prstGeom>
          <a:noFill/>
        </p:spPr>
        <p:txBody>
          <a:bodyPr wrap="none" rtlCol="0">
            <a:spAutoFit/>
          </a:bodyPr>
          <a:lstStyle/>
          <a:p>
            <a:r>
              <a:rPr lang="nl-BE" b="1" dirty="0">
                <a:solidFill>
                  <a:srgbClr val="0F4C81"/>
                </a:solidFill>
              </a:rPr>
              <a:t>AANBOD</a:t>
            </a:r>
          </a:p>
        </p:txBody>
      </p:sp>
      <p:sp>
        <p:nvSpPr>
          <p:cNvPr id="16" name="Tekstvak 15">
            <a:extLst>
              <a:ext uri="{FF2B5EF4-FFF2-40B4-BE49-F238E27FC236}">
                <a16:creationId xmlns:a16="http://schemas.microsoft.com/office/drawing/2014/main" id="{2E540444-9D81-4561-8A0D-761988CA0A05}"/>
              </a:ext>
            </a:extLst>
          </p:cNvPr>
          <p:cNvSpPr txBox="1"/>
          <p:nvPr/>
        </p:nvSpPr>
        <p:spPr>
          <a:xfrm>
            <a:off x="2135869" y="1410109"/>
            <a:ext cx="1704377" cy="369332"/>
          </a:xfrm>
          <a:prstGeom prst="rect">
            <a:avLst/>
          </a:prstGeom>
          <a:noFill/>
        </p:spPr>
        <p:txBody>
          <a:bodyPr wrap="none" rtlCol="0">
            <a:spAutoFit/>
          </a:bodyPr>
          <a:lstStyle/>
          <a:p>
            <a:r>
              <a:rPr lang="nl-BE" b="1" dirty="0">
                <a:solidFill>
                  <a:srgbClr val="0F4C81"/>
                </a:solidFill>
              </a:rPr>
              <a:t>ZORGVERLENER</a:t>
            </a:r>
          </a:p>
        </p:txBody>
      </p:sp>
      <p:sp>
        <p:nvSpPr>
          <p:cNvPr id="17" name="Tekstvak 16">
            <a:extLst>
              <a:ext uri="{FF2B5EF4-FFF2-40B4-BE49-F238E27FC236}">
                <a16:creationId xmlns:a16="http://schemas.microsoft.com/office/drawing/2014/main" id="{A5158C6F-6D42-4FAD-9CA2-FBB50224BEB8}"/>
              </a:ext>
            </a:extLst>
          </p:cNvPr>
          <p:cNvSpPr txBox="1"/>
          <p:nvPr/>
        </p:nvSpPr>
        <p:spPr>
          <a:xfrm>
            <a:off x="6718696" y="2674531"/>
            <a:ext cx="1082348" cy="369332"/>
          </a:xfrm>
          <a:prstGeom prst="rect">
            <a:avLst/>
          </a:prstGeom>
          <a:noFill/>
        </p:spPr>
        <p:txBody>
          <a:bodyPr wrap="none" rtlCol="0">
            <a:spAutoFit/>
          </a:bodyPr>
          <a:lstStyle/>
          <a:p>
            <a:r>
              <a:rPr lang="nl-BE" b="1" dirty="0">
                <a:solidFill>
                  <a:srgbClr val="0F4C81"/>
                </a:solidFill>
              </a:rPr>
              <a:t>PRAKTIJK</a:t>
            </a:r>
          </a:p>
        </p:txBody>
      </p:sp>
      <p:sp>
        <p:nvSpPr>
          <p:cNvPr id="28" name="Tijdelijke aanduiding voor inhoud 2">
            <a:extLst>
              <a:ext uri="{FF2B5EF4-FFF2-40B4-BE49-F238E27FC236}">
                <a16:creationId xmlns:a16="http://schemas.microsoft.com/office/drawing/2014/main" id="{745A08A2-B1F0-4579-A180-83F8FC523457}"/>
              </a:ext>
            </a:extLst>
          </p:cNvPr>
          <p:cNvSpPr txBox="1">
            <a:spLocks/>
          </p:cNvSpPr>
          <p:nvPr/>
        </p:nvSpPr>
        <p:spPr>
          <a:xfrm>
            <a:off x="1296000" y="4132684"/>
            <a:ext cx="7848000" cy="1197116"/>
          </a:xfrm>
          <a:prstGeom prst="rect">
            <a:avLst/>
          </a:prstGeom>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2"/>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3"/>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4"/>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b="0"/>
              <a:t>Marc Creemers is erkend als huisarts.</a:t>
            </a:r>
          </a:p>
          <a:p>
            <a:pPr>
              <a:buFontTx/>
              <a:buNone/>
            </a:pPr>
            <a:r>
              <a:rPr lang="nl-BE" b="0"/>
              <a:t>Hij oefent dit beroep uit in zijn solopraktijk en bij Het Warmste Team. </a:t>
            </a:r>
            <a:endParaRPr lang="nl-BE"/>
          </a:p>
          <a:p>
            <a:pPr marL="918900" lvl="1" indent="-342900">
              <a:buFont typeface="Arial" panose="020B0604020202020204" pitchFamily="34" charset="0"/>
              <a:buChar char="•"/>
            </a:pPr>
            <a:endParaRPr lang="nl-BE"/>
          </a:p>
          <a:p>
            <a:pPr>
              <a:buFontTx/>
              <a:buNone/>
            </a:pPr>
            <a:endParaRPr lang="nl-BE" b="0"/>
          </a:p>
        </p:txBody>
      </p:sp>
      <p:sp>
        <p:nvSpPr>
          <p:cNvPr id="29" name="Rechthoek: afgeronde hoeken 28">
            <a:extLst>
              <a:ext uri="{FF2B5EF4-FFF2-40B4-BE49-F238E27FC236}">
                <a16:creationId xmlns:a16="http://schemas.microsoft.com/office/drawing/2014/main" id="{4019110B-5ED6-4B65-89DF-5346F4F1EF9A}"/>
              </a:ext>
            </a:extLst>
          </p:cNvPr>
          <p:cNvSpPr/>
          <p:nvPr/>
        </p:nvSpPr>
        <p:spPr>
          <a:xfrm>
            <a:off x="1224793" y="4089484"/>
            <a:ext cx="1837189"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afgeronde hoeken 29">
            <a:extLst>
              <a:ext uri="{FF2B5EF4-FFF2-40B4-BE49-F238E27FC236}">
                <a16:creationId xmlns:a16="http://schemas.microsoft.com/office/drawing/2014/main" id="{042EF717-5C70-45C5-80A3-59C1F12571AD}"/>
              </a:ext>
            </a:extLst>
          </p:cNvPr>
          <p:cNvSpPr/>
          <p:nvPr/>
        </p:nvSpPr>
        <p:spPr>
          <a:xfrm>
            <a:off x="4523733" y="4062839"/>
            <a:ext cx="929111"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Rechthoek: afgeronde hoeken 30">
            <a:extLst>
              <a:ext uri="{FF2B5EF4-FFF2-40B4-BE49-F238E27FC236}">
                <a16:creationId xmlns:a16="http://schemas.microsoft.com/office/drawing/2014/main" id="{EF934674-6B06-4491-A77F-B13D93658F8A}"/>
              </a:ext>
            </a:extLst>
          </p:cNvPr>
          <p:cNvSpPr/>
          <p:nvPr/>
        </p:nvSpPr>
        <p:spPr>
          <a:xfrm>
            <a:off x="4756558" y="4483767"/>
            <a:ext cx="1367406"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Pijl: gebogen 31">
            <a:extLst>
              <a:ext uri="{FF2B5EF4-FFF2-40B4-BE49-F238E27FC236}">
                <a16:creationId xmlns:a16="http://schemas.microsoft.com/office/drawing/2014/main" id="{4F98FEDB-5D98-41D0-8A5D-67F5FE340D27}"/>
              </a:ext>
            </a:extLst>
          </p:cNvPr>
          <p:cNvSpPr/>
          <p:nvPr/>
        </p:nvSpPr>
        <p:spPr>
          <a:xfrm>
            <a:off x="1820410" y="3745684"/>
            <a:ext cx="314590" cy="32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3" name="Pijl: gebogen 32">
            <a:extLst>
              <a:ext uri="{FF2B5EF4-FFF2-40B4-BE49-F238E27FC236}">
                <a16:creationId xmlns:a16="http://schemas.microsoft.com/office/drawing/2014/main" id="{DE974C40-8BF7-48D8-A038-9A8C08CC692A}"/>
              </a:ext>
            </a:extLst>
          </p:cNvPr>
          <p:cNvSpPr/>
          <p:nvPr/>
        </p:nvSpPr>
        <p:spPr>
          <a:xfrm>
            <a:off x="5060066" y="3743486"/>
            <a:ext cx="314590" cy="32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4" name="Pijl: gebogen 33">
            <a:extLst>
              <a:ext uri="{FF2B5EF4-FFF2-40B4-BE49-F238E27FC236}">
                <a16:creationId xmlns:a16="http://schemas.microsoft.com/office/drawing/2014/main" id="{90AA3BBA-40E9-403C-A446-E3BDA2523F76}"/>
              </a:ext>
            </a:extLst>
          </p:cNvPr>
          <p:cNvSpPr/>
          <p:nvPr/>
        </p:nvSpPr>
        <p:spPr>
          <a:xfrm rot="10800000">
            <a:off x="7032972" y="4839965"/>
            <a:ext cx="334830" cy="32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5" name="Tekstvak 34">
            <a:extLst>
              <a:ext uri="{FF2B5EF4-FFF2-40B4-BE49-F238E27FC236}">
                <a16:creationId xmlns:a16="http://schemas.microsoft.com/office/drawing/2014/main" id="{367D1425-0DBA-44EC-8354-206C888E2909}"/>
              </a:ext>
            </a:extLst>
          </p:cNvPr>
          <p:cNvSpPr txBox="1"/>
          <p:nvPr/>
        </p:nvSpPr>
        <p:spPr>
          <a:xfrm>
            <a:off x="5374656" y="3632009"/>
            <a:ext cx="1047082" cy="369332"/>
          </a:xfrm>
          <a:prstGeom prst="rect">
            <a:avLst/>
          </a:prstGeom>
          <a:noFill/>
        </p:spPr>
        <p:txBody>
          <a:bodyPr wrap="none" rtlCol="0">
            <a:spAutoFit/>
          </a:bodyPr>
          <a:lstStyle/>
          <a:p>
            <a:r>
              <a:rPr lang="nl-BE" b="1" dirty="0">
                <a:solidFill>
                  <a:srgbClr val="0F4C81"/>
                </a:solidFill>
              </a:rPr>
              <a:t>AANBOD</a:t>
            </a:r>
          </a:p>
        </p:txBody>
      </p:sp>
      <p:sp>
        <p:nvSpPr>
          <p:cNvPr id="36" name="Tekstvak 35">
            <a:extLst>
              <a:ext uri="{FF2B5EF4-FFF2-40B4-BE49-F238E27FC236}">
                <a16:creationId xmlns:a16="http://schemas.microsoft.com/office/drawing/2014/main" id="{1FA0686D-4372-4A0C-B390-5AC2FD056CF0}"/>
              </a:ext>
            </a:extLst>
          </p:cNvPr>
          <p:cNvSpPr txBox="1"/>
          <p:nvPr/>
        </p:nvSpPr>
        <p:spPr>
          <a:xfrm>
            <a:off x="2135869" y="3627593"/>
            <a:ext cx="1704377" cy="369332"/>
          </a:xfrm>
          <a:prstGeom prst="rect">
            <a:avLst/>
          </a:prstGeom>
          <a:noFill/>
        </p:spPr>
        <p:txBody>
          <a:bodyPr wrap="none" rtlCol="0">
            <a:spAutoFit/>
          </a:bodyPr>
          <a:lstStyle/>
          <a:p>
            <a:r>
              <a:rPr lang="nl-BE" b="1" dirty="0">
                <a:solidFill>
                  <a:srgbClr val="0F4C81"/>
                </a:solidFill>
              </a:rPr>
              <a:t>ZORGVERLENER</a:t>
            </a:r>
          </a:p>
        </p:txBody>
      </p:sp>
      <p:sp>
        <p:nvSpPr>
          <p:cNvPr id="37" name="Tekstvak 36">
            <a:extLst>
              <a:ext uri="{FF2B5EF4-FFF2-40B4-BE49-F238E27FC236}">
                <a16:creationId xmlns:a16="http://schemas.microsoft.com/office/drawing/2014/main" id="{FE65E70B-1F8D-4411-9F65-FBBC3E239432}"/>
              </a:ext>
            </a:extLst>
          </p:cNvPr>
          <p:cNvSpPr txBox="1"/>
          <p:nvPr/>
        </p:nvSpPr>
        <p:spPr>
          <a:xfrm>
            <a:off x="5731821" y="4883164"/>
            <a:ext cx="1346844" cy="369332"/>
          </a:xfrm>
          <a:prstGeom prst="rect">
            <a:avLst/>
          </a:prstGeom>
          <a:noFill/>
        </p:spPr>
        <p:txBody>
          <a:bodyPr wrap="none" rtlCol="0">
            <a:spAutoFit/>
          </a:bodyPr>
          <a:lstStyle/>
          <a:p>
            <a:r>
              <a:rPr lang="nl-BE" b="1" dirty="0">
                <a:solidFill>
                  <a:srgbClr val="0F4C81"/>
                </a:solidFill>
              </a:rPr>
              <a:t>PRAKTIJKEN</a:t>
            </a:r>
          </a:p>
        </p:txBody>
      </p:sp>
      <p:sp>
        <p:nvSpPr>
          <p:cNvPr id="38" name="Rechthoek: afgeronde hoeken 37">
            <a:extLst>
              <a:ext uri="{FF2B5EF4-FFF2-40B4-BE49-F238E27FC236}">
                <a16:creationId xmlns:a16="http://schemas.microsoft.com/office/drawing/2014/main" id="{69C4D68A-32FB-410E-9142-271EE44CED15}"/>
              </a:ext>
            </a:extLst>
          </p:cNvPr>
          <p:cNvSpPr/>
          <p:nvPr/>
        </p:nvSpPr>
        <p:spPr>
          <a:xfrm>
            <a:off x="6821648" y="4480492"/>
            <a:ext cx="2221684"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Pijl: gebogen 39">
            <a:extLst>
              <a:ext uri="{FF2B5EF4-FFF2-40B4-BE49-F238E27FC236}">
                <a16:creationId xmlns:a16="http://schemas.microsoft.com/office/drawing/2014/main" id="{2E176D4F-D704-4EEA-99FA-3A6F45215E1E}"/>
              </a:ext>
            </a:extLst>
          </p:cNvPr>
          <p:cNvSpPr/>
          <p:nvPr/>
        </p:nvSpPr>
        <p:spPr>
          <a:xfrm rot="10800000" flipH="1">
            <a:off x="5413486" y="4839964"/>
            <a:ext cx="334830" cy="32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70535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down)">
                                      <p:cBhvr>
                                        <p:cTn id="57" dur="500"/>
                                        <p:tgtEl>
                                          <p:spTgt spid="3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down)">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down)">
                                      <p:cBhvr>
                                        <p:cTn id="70" dur="500"/>
                                        <p:tgtEl>
                                          <p:spTgt spid="33"/>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down)">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down)">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down)">
                                      <p:cBhvr>
                                        <p:cTn id="88" dur="500"/>
                                        <p:tgtEl>
                                          <p:spTgt spid="3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down)">
                                      <p:cBhvr>
                                        <p:cTn id="91" dur="500"/>
                                        <p:tgtEl>
                                          <p:spTgt spid="37"/>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wipe(down)">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2" grpId="0" animBg="1"/>
      <p:bldP spid="13" grpId="0" animBg="1"/>
      <p:bldP spid="14" grpId="0" animBg="1"/>
      <p:bldP spid="15" grpId="0"/>
      <p:bldP spid="16" grpId="0"/>
      <p:bldP spid="17" grpId="0"/>
      <p:bldP spid="28" grpId="0"/>
      <p:bldP spid="29" grpId="0" animBg="1"/>
      <p:bldP spid="30" grpId="0" animBg="1"/>
      <p:bldP spid="31" grpId="0" animBg="1"/>
      <p:bldP spid="32" grpId="0" animBg="1"/>
      <p:bldP spid="33" grpId="0" animBg="1"/>
      <p:bldP spid="34" grpId="0" animBg="1"/>
      <p:bldP spid="35" grpId="0"/>
      <p:bldP spid="36" grpId="0"/>
      <p:bldP spid="37" grpId="0"/>
      <p:bldP spid="38" grpId="0" animBg="1"/>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6A4B1-6F98-46B0-9902-40770549D1E5}"/>
              </a:ext>
            </a:extLst>
          </p:cNvPr>
          <p:cNvSpPr>
            <a:spLocks noGrp="1"/>
          </p:cNvSpPr>
          <p:nvPr>
            <p:ph type="title"/>
          </p:nvPr>
        </p:nvSpPr>
        <p:spPr/>
        <p:txBody>
          <a:bodyPr/>
          <a:lstStyle/>
          <a:p>
            <a:r>
              <a:rPr lang="nl-BE"/>
              <a:t>Vertaald in ‘fiches’:</a:t>
            </a:r>
          </a:p>
        </p:txBody>
      </p:sp>
      <p:sp>
        <p:nvSpPr>
          <p:cNvPr id="3" name="Tijdelijke aanduiding voor inhoud 2">
            <a:extLst>
              <a:ext uri="{FF2B5EF4-FFF2-40B4-BE49-F238E27FC236}">
                <a16:creationId xmlns:a16="http://schemas.microsoft.com/office/drawing/2014/main" id="{0E064A26-E73E-47B1-BCC2-7C97E501A201}"/>
              </a:ext>
            </a:extLst>
          </p:cNvPr>
          <p:cNvSpPr>
            <a:spLocks noGrp="1"/>
          </p:cNvSpPr>
          <p:nvPr>
            <p:ph sz="half" idx="1"/>
          </p:nvPr>
        </p:nvSpPr>
        <p:spPr/>
        <p:txBody>
          <a:bodyPr/>
          <a:lstStyle/>
          <a:p>
            <a:pPr marL="342900" indent="-342900">
              <a:buFont typeface="Arial" panose="020B0604020202020204" pitchFamily="34" charset="0"/>
              <a:buChar char="•"/>
            </a:pPr>
            <a:r>
              <a:rPr lang="nl-BE" b="0"/>
              <a:t>Een zorgverlener…</a:t>
            </a:r>
          </a:p>
          <a:p>
            <a:pPr marL="342900" indent="-342900">
              <a:buFont typeface="Arial" panose="020B0604020202020204" pitchFamily="34" charset="0"/>
              <a:buChar char="•"/>
            </a:pPr>
            <a:endParaRPr lang="nl-BE" b="0"/>
          </a:p>
          <a:p>
            <a:pPr marL="342900" indent="-342900">
              <a:buFont typeface="Arial" panose="020B0604020202020204" pitchFamily="34" charset="0"/>
              <a:buChar char="•"/>
            </a:pPr>
            <a:r>
              <a:rPr lang="nl-BE" b="0"/>
              <a:t>…biedt een bepaald ‘aanbod’  (beroepsgroep)</a:t>
            </a:r>
          </a:p>
          <a:p>
            <a:pPr marL="342900" indent="-342900">
              <a:buFont typeface="Arial" panose="020B0604020202020204" pitchFamily="34" charset="0"/>
              <a:buChar char="•"/>
            </a:pPr>
            <a:endParaRPr lang="nl-BE" b="0"/>
          </a:p>
          <a:p>
            <a:pPr marL="342900" indent="-342900">
              <a:buFont typeface="Arial" panose="020B0604020202020204" pitchFamily="34" charset="0"/>
              <a:buChar char="•"/>
            </a:pPr>
            <a:r>
              <a:rPr lang="nl-BE" b="0"/>
              <a:t>…in één of meerdere ‘praktijken’</a:t>
            </a:r>
          </a:p>
        </p:txBody>
      </p:sp>
      <p:sp>
        <p:nvSpPr>
          <p:cNvPr id="4" name="Tijdelijke aanduiding voor dianummer 3">
            <a:extLst>
              <a:ext uri="{FF2B5EF4-FFF2-40B4-BE49-F238E27FC236}">
                <a16:creationId xmlns:a16="http://schemas.microsoft.com/office/drawing/2014/main" id="{0F617176-A057-4EC5-99ED-129B30BD10A6}"/>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38</a:t>
            </a:fld>
            <a:endParaRPr lang="nl-BE"/>
          </a:p>
        </p:txBody>
      </p:sp>
      <p:sp>
        <p:nvSpPr>
          <p:cNvPr id="5" name="Rechthoek: afgeronde hoeken 4">
            <a:extLst>
              <a:ext uri="{FF2B5EF4-FFF2-40B4-BE49-F238E27FC236}">
                <a16:creationId xmlns:a16="http://schemas.microsoft.com/office/drawing/2014/main" id="{431B9B5B-AD69-4CEC-B658-DFAE61048C80}"/>
              </a:ext>
            </a:extLst>
          </p:cNvPr>
          <p:cNvSpPr/>
          <p:nvPr/>
        </p:nvSpPr>
        <p:spPr>
          <a:xfrm>
            <a:off x="6954473" y="3249264"/>
            <a:ext cx="1963024"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solidFill>
                  <a:schemeClr val="tx1"/>
                </a:solidFill>
              </a:rPr>
              <a:t>Praktijkfiche</a:t>
            </a:r>
          </a:p>
        </p:txBody>
      </p:sp>
      <p:sp>
        <p:nvSpPr>
          <p:cNvPr id="6" name="Rechthoek: afgeronde hoeken 5">
            <a:extLst>
              <a:ext uri="{FF2B5EF4-FFF2-40B4-BE49-F238E27FC236}">
                <a16:creationId xmlns:a16="http://schemas.microsoft.com/office/drawing/2014/main" id="{6D186981-23F2-47F7-9A27-36917451B246}"/>
              </a:ext>
            </a:extLst>
          </p:cNvPr>
          <p:cNvSpPr/>
          <p:nvPr/>
        </p:nvSpPr>
        <p:spPr>
          <a:xfrm>
            <a:off x="6954473" y="1915200"/>
            <a:ext cx="1963023"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err="1">
                <a:solidFill>
                  <a:schemeClr val="tx1"/>
                </a:solidFill>
              </a:rPr>
              <a:t>Zorgverlenerfiche</a:t>
            </a:r>
            <a:endParaRPr lang="nl-BE" b="1" dirty="0">
              <a:solidFill>
                <a:schemeClr val="tx1"/>
              </a:solidFill>
            </a:endParaRPr>
          </a:p>
        </p:txBody>
      </p:sp>
      <p:sp>
        <p:nvSpPr>
          <p:cNvPr id="7" name="Rechthoek: afgeronde hoeken 6">
            <a:extLst>
              <a:ext uri="{FF2B5EF4-FFF2-40B4-BE49-F238E27FC236}">
                <a16:creationId xmlns:a16="http://schemas.microsoft.com/office/drawing/2014/main" id="{8A6E818A-2A8E-444F-B8C3-0E58CADB3469}"/>
              </a:ext>
            </a:extLst>
          </p:cNvPr>
          <p:cNvSpPr/>
          <p:nvPr/>
        </p:nvSpPr>
        <p:spPr>
          <a:xfrm>
            <a:off x="6954472" y="2582232"/>
            <a:ext cx="1963023" cy="3594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solidFill>
                  <a:schemeClr val="tx1"/>
                </a:solidFill>
              </a:rPr>
              <a:t>Aanbodfiche</a:t>
            </a:r>
          </a:p>
        </p:txBody>
      </p:sp>
    </p:spTree>
    <p:extLst>
      <p:ext uri="{BB962C8B-B14F-4D97-AF65-F5344CB8AC3E}">
        <p14:creationId xmlns:p14="http://schemas.microsoft.com/office/powerpoint/2010/main" val="13453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p:txBody>
          <a:bodyPr/>
          <a:lstStyle/>
          <a:p>
            <a:r>
              <a:rPr lang="nl-BE"/>
              <a:t>Vertaald in een concreet voorbeeld:</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39</a:t>
            </a:fld>
            <a:endParaRPr lang="nl-BE"/>
          </a:p>
        </p:txBody>
      </p:sp>
      <p:pic>
        <p:nvPicPr>
          <p:cNvPr id="7" name="Afbeelding 6">
            <a:extLst>
              <a:ext uri="{FF2B5EF4-FFF2-40B4-BE49-F238E27FC236}">
                <a16:creationId xmlns:a16="http://schemas.microsoft.com/office/drawing/2014/main" id="{36DD2A88-3D0B-82AC-822C-849BC7959FD9}"/>
              </a:ext>
            </a:extLst>
          </p:cNvPr>
          <p:cNvPicPr>
            <a:picLocks noChangeAspect="1"/>
          </p:cNvPicPr>
          <p:nvPr/>
        </p:nvPicPr>
        <p:blipFill>
          <a:blip r:embed="rId2"/>
          <a:stretch>
            <a:fillRect/>
          </a:stretch>
        </p:blipFill>
        <p:spPr>
          <a:xfrm>
            <a:off x="432000" y="1721080"/>
            <a:ext cx="8677385" cy="3114001"/>
          </a:xfrm>
          <a:prstGeom prst="rect">
            <a:avLst/>
          </a:prstGeom>
        </p:spPr>
      </p:pic>
    </p:spTree>
    <p:extLst>
      <p:ext uri="{BB962C8B-B14F-4D97-AF65-F5344CB8AC3E}">
        <p14:creationId xmlns:p14="http://schemas.microsoft.com/office/powerpoint/2010/main" val="256958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999" y="756000"/>
            <a:ext cx="7604719" cy="1116000"/>
          </a:xfrm>
        </p:spPr>
        <p:txBody>
          <a:bodyPr anchor="t">
            <a:normAutofit/>
          </a:bodyPr>
          <a:lstStyle/>
          <a:p>
            <a:r>
              <a:rPr lang="nl-BE" b="1" dirty="0">
                <a:solidFill>
                  <a:schemeClr val="accent1"/>
                </a:solidFill>
              </a:rPr>
              <a:t>Waarvoor de Sociale </a:t>
            </a:r>
            <a:r>
              <a:rPr lang="nl-BE" dirty="0">
                <a:solidFill>
                  <a:schemeClr val="accent1"/>
                </a:solidFill>
              </a:rPr>
              <a:t>K</a:t>
            </a:r>
            <a:r>
              <a:rPr lang="nl-BE" b="1" dirty="0">
                <a:solidFill>
                  <a:schemeClr val="accent1"/>
                </a:solidFill>
              </a:rPr>
              <a:t>aart gebruiken?</a:t>
            </a:r>
          </a:p>
        </p:txBody>
      </p:sp>
      <p:sp>
        <p:nvSpPr>
          <p:cNvPr id="4" name="Tijdelijke aanduiding voor dianummer 3"/>
          <p:cNvSpPr>
            <a:spLocks noGrp="1"/>
          </p:cNvSpPr>
          <p:nvPr>
            <p:ph type="sldNum" sz="quarter" idx="12"/>
          </p:nvPr>
        </p:nvSpPr>
        <p:spPr>
          <a:xfrm>
            <a:off x="3960000" y="6242656"/>
            <a:ext cx="1080000" cy="365125"/>
          </a:xfrm>
        </p:spPr>
        <p:txBody>
          <a:bodyPr anchor="ctr">
            <a:normAutofit/>
          </a:bodyPr>
          <a:lstStyle/>
          <a:p>
            <a:pPr>
              <a:spcAft>
                <a:spcPts val="600"/>
              </a:spcAft>
            </a:pPr>
            <a:fld id="{7749CDD0-7D77-4D23-9A27-F361E39BA472}" type="datetime1">
              <a:rPr lang="nl-BE" smtClean="0"/>
              <a:pPr>
                <a:spcAft>
                  <a:spcPts val="600"/>
                </a:spcAft>
              </a:pPr>
              <a:t>18/10/2023</a:t>
            </a:fld>
            <a:r>
              <a:rPr lang="nl-BE"/>
              <a:t> </a:t>
            </a:r>
            <a:r>
              <a:rPr lang="nl-BE" b="1"/>
              <a:t>│</a:t>
            </a:r>
            <a:fld id="{B263F6C6-2226-4286-8995-C42CB1E7C290}" type="slidenum">
              <a:rPr lang="nl-BE" smtClean="0"/>
              <a:pPr>
                <a:spcAft>
                  <a:spcPts val="600"/>
                </a:spcAft>
              </a:pPr>
              <a:t>4</a:t>
            </a:fld>
            <a:endParaRPr lang="nl-BE"/>
          </a:p>
        </p:txBody>
      </p:sp>
      <p:graphicFrame>
        <p:nvGraphicFramePr>
          <p:cNvPr id="6" name="Tijdelijke aanduiding voor inhoud 2">
            <a:extLst>
              <a:ext uri="{FF2B5EF4-FFF2-40B4-BE49-F238E27FC236}">
                <a16:creationId xmlns:a16="http://schemas.microsoft.com/office/drawing/2014/main" id="{4632DA15-667A-4BA4-9D56-1C503D6CB8C6}"/>
              </a:ext>
            </a:extLst>
          </p:cNvPr>
          <p:cNvGraphicFramePr>
            <a:graphicFrameLocks noGrp="1"/>
          </p:cNvGraphicFramePr>
          <p:nvPr>
            <p:ph sz="half" idx="1"/>
            <p:extLst>
              <p:ext uri="{D42A27DB-BD31-4B8C-83A1-F6EECF244321}">
                <p14:modId xmlns:p14="http://schemas.microsoft.com/office/powerpoint/2010/main" val="790606930"/>
              </p:ext>
            </p:extLst>
          </p:nvPr>
        </p:nvGraphicFramePr>
        <p:xfrm>
          <a:off x="1296000" y="1671919"/>
          <a:ext cx="7416000" cy="36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36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40</a:t>
            </a:fld>
            <a:endParaRPr lang="nl-BE"/>
          </a:p>
        </p:txBody>
      </p:sp>
      <p:sp>
        <p:nvSpPr>
          <p:cNvPr id="6" name="Titel 1">
            <a:extLst>
              <a:ext uri="{FF2B5EF4-FFF2-40B4-BE49-F238E27FC236}">
                <a16:creationId xmlns:a16="http://schemas.microsoft.com/office/drawing/2014/main" id="{683F373D-582C-4307-801C-107F133BB257}"/>
              </a:ext>
            </a:extLst>
          </p:cNvPr>
          <p:cNvSpPr txBox="1">
            <a:spLocks/>
          </p:cNvSpPr>
          <p:nvPr/>
        </p:nvSpPr>
        <p:spPr>
          <a:xfrm>
            <a:off x="465489" y="311384"/>
            <a:ext cx="7738943" cy="1116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1" i="0" kern="1200">
                <a:solidFill>
                  <a:srgbClr val="373736"/>
                </a:solidFill>
                <a:latin typeface="+mj-lt"/>
                <a:ea typeface="+mj-ea"/>
                <a:cs typeface="Calibri" panose="020F0502020204030204" pitchFamily="34" charset="0"/>
              </a:defRPr>
            </a:lvl1pPr>
          </a:lstStyle>
          <a:p>
            <a:r>
              <a:rPr lang="nl-BE" sz="3000"/>
              <a:t>Praktijkfiche met meerdere ‘aanbodblokjes’:</a:t>
            </a:r>
          </a:p>
        </p:txBody>
      </p:sp>
      <p:pic>
        <p:nvPicPr>
          <p:cNvPr id="3" name="Afbeelding 2">
            <a:extLst>
              <a:ext uri="{FF2B5EF4-FFF2-40B4-BE49-F238E27FC236}">
                <a16:creationId xmlns:a16="http://schemas.microsoft.com/office/drawing/2014/main" id="{5EA9DE68-4F5D-F83C-F781-B3A71CC0665C}"/>
              </a:ext>
            </a:extLst>
          </p:cNvPr>
          <p:cNvPicPr>
            <a:picLocks noChangeAspect="1"/>
          </p:cNvPicPr>
          <p:nvPr/>
        </p:nvPicPr>
        <p:blipFill>
          <a:blip r:embed="rId2"/>
          <a:stretch>
            <a:fillRect/>
          </a:stretch>
        </p:blipFill>
        <p:spPr>
          <a:xfrm>
            <a:off x="465489" y="1554602"/>
            <a:ext cx="8353132" cy="3305646"/>
          </a:xfrm>
          <a:prstGeom prst="rect">
            <a:avLst/>
          </a:prstGeom>
        </p:spPr>
      </p:pic>
      <p:sp>
        <p:nvSpPr>
          <p:cNvPr id="7" name="Pijl: rechts 6">
            <a:extLst>
              <a:ext uri="{FF2B5EF4-FFF2-40B4-BE49-F238E27FC236}">
                <a16:creationId xmlns:a16="http://schemas.microsoft.com/office/drawing/2014/main" id="{F3244811-F9D7-48EA-A80D-F8433DC82B17}"/>
              </a:ext>
            </a:extLst>
          </p:cNvPr>
          <p:cNvSpPr/>
          <p:nvPr/>
        </p:nvSpPr>
        <p:spPr>
          <a:xfrm rot="16200000">
            <a:off x="892664" y="3011993"/>
            <a:ext cx="280416"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28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465490" y="311384"/>
            <a:ext cx="8678510" cy="1116000"/>
          </a:xfrm>
        </p:spPr>
        <p:txBody>
          <a:bodyPr/>
          <a:lstStyle/>
          <a:p>
            <a:r>
              <a:rPr lang="nl-BE" sz="3000"/>
              <a:t>Aanbodblokje ‘kinesitherapeut’ binnen KLIM:</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41</a:t>
            </a:fld>
            <a:endParaRPr lang="nl-BE"/>
          </a:p>
        </p:txBody>
      </p:sp>
      <p:sp>
        <p:nvSpPr>
          <p:cNvPr id="6" name="Pijl: rechts 5">
            <a:extLst>
              <a:ext uri="{FF2B5EF4-FFF2-40B4-BE49-F238E27FC236}">
                <a16:creationId xmlns:a16="http://schemas.microsoft.com/office/drawing/2014/main" id="{75CFB991-629C-43C8-A64B-ACD39DB22E4C}"/>
              </a:ext>
            </a:extLst>
          </p:cNvPr>
          <p:cNvSpPr/>
          <p:nvPr/>
        </p:nvSpPr>
        <p:spPr>
          <a:xfrm rot="10800000">
            <a:off x="4032077" y="4694673"/>
            <a:ext cx="614485"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F56EC775-43AF-E002-BE60-18E33D52EEAB}"/>
              </a:ext>
            </a:extLst>
          </p:cNvPr>
          <p:cNvPicPr>
            <a:picLocks noChangeAspect="1"/>
          </p:cNvPicPr>
          <p:nvPr/>
        </p:nvPicPr>
        <p:blipFill>
          <a:blip r:embed="rId2"/>
          <a:stretch>
            <a:fillRect/>
          </a:stretch>
        </p:blipFill>
        <p:spPr>
          <a:xfrm>
            <a:off x="2098059" y="962958"/>
            <a:ext cx="4482519" cy="4476757"/>
          </a:xfrm>
          <a:prstGeom prst="rect">
            <a:avLst/>
          </a:prstGeom>
        </p:spPr>
      </p:pic>
      <p:sp>
        <p:nvSpPr>
          <p:cNvPr id="8" name="Pijl: links 7">
            <a:extLst>
              <a:ext uri="{FF2B5EF4-FFF2-40B4-BE49-F238E27FC236}">
                <a16:creationId xmlns:a16="http://schemas.microsoft.com/office/drawing/2014/main" id="{6F3A918A-0743-8D0D-4E3C-39F84762CBAA}"/>
              </a:ext>
            </a:extLst>
          </p:cNvPr>
          <p:cNvSpPr/>
          <p:nvPr/>
        </p:nvSpPr>
        <p:spPr>
          <a:xfrm>
            <a:off x="6273335" y="4791922"/>
            <a:ext cx="614486" cy="2553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2270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465490" y="311384"/>
            <a:ext cx="8678510" cy="1116000"/>
          </a:xfrm>
        </p:spPr>
        <p:txBody>
          <a:bodyPr/>
          <a:lstStyle/>
          <a:p>
            <a:r>
              <a:rPr lang="nl-BE" sz="3000" dirty="0"/>
              <a:t>Zorgverlenersfiche van één van de kinesitherapeuten:</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42</a:t>
            </a:fld>
            <a:endParaRPr lang="nl-BE"/>
          </a:p>
        </p:txBody>
      </p:sp>
      <p:pic>
        <p:nvPicPr>
          <p:cNvPr id="5" name="Afbeelding 4">
            <a:extLst>
              <a:ext uri="{FF2B5EF4-FFF2-40B4-BE49-F238E27FC236}">
                <a16:creationId xmlns:a16="http://schemas.microsoft.com/office/drawing/2014/main" id="{3F40574B-BB37-3DC2-A2F2-E23A2769E6A0}"/>
              </a:ext>
            </a:extLst>
          </p:cNvPr>
          <p:cNvPicPr>
            <a:picLocks noChangeAspect="1"/>
          </p:cNvPicPr>
          <p:nvPr/>
        </p:nvPicPr>
        <p:blipFill>
          <a:blip r:embed="rId2"/>
          <a:stretch>
            <a:fillRect/>
          </a:stretch>
        </p:blipFill>
        <p:spPr>
          <a:xfrm>
            <a:off x="465490" y="1800775"/>
            <a:ext cx="8510312" cy="3256449"/>
          </a:xfrm>
          <a:prstGeom prst="rect">
            <a:avLst/>
          </a:prstGeom>
        </p:spPr>
      </p:pic>
    </p:spTree>
    <p:extLst>
      <p:ext uri="{BB962C8B-B14F-4D97-AF65-F5344CB8AC3E}">
        <p14:creationId xmlns:p14="http://schemas.microsoft.com/office/powerpoint/2010/main" val="2166593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465490" y="311384"/>
            <a:ext cx="8678510" cy="1116000"/>
          </a:xfrm>
        </p:spPr>
        <p:txBody>
          <a:bodyPr/>
          <a:lstStyle/>
          <a:p>
            <a:r>
              <a:rPr lang="nl-BE" sz="3000"/>
              <a:t>Of in één oogopslag:</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43</a:t>
            </a:fld>
            <a:endParaRPr lang="nl-BE"/>
          </a:p>
        </p:txBody>
      </p:sp>
      <p:pic>
        <p:nvPicPr>
          <p:cNvPr id="6" name="Afbeelding 5">
            <a:extLst>
              <a:ext uri="{FF2B5EF4-FFF2-40B4-BE49-F238E27FC236}">
                <a16:creationId xmlns:a16="http://schemas.microsoft.com/office/drawing/2014/main" id="{7D00814C-18C0-C82F-2B80-0A7FC01056AB}"/>
              </a:ext>
            </a:extLst>
          </p:cNvPr>
          <p:cNvPicPr>
            <a:picLocks noChangeAspect="1"/>
          </p:cNvPicPr>
          <p:nvPr/>
        </p:nvPicPr>
        <p:blipFill rotWithShape="1">
          <a:blip r:embed="rId2"/>
          <a:srcRect t="1786"/>
          <a:stretch/>
        </p:blipFill>
        <p:spPr>
          <a:xfrm>
            <a:off x="465490" y="1285042"/>
            <a:ext cx="8561170" cy="4287915"/>
          </a:xfrm>
          <a:prstGeom prst="rect">
            <a:avLst/>
          </a:prstGeom>
        </p:spPr>
      </p:pic>
    </p:spTree>
    <p:extLst>
      <p:ext uri="{BB962C8B-B14F-4D97-AF65-F5344CB8AC3E}">
        <p14:creationId xmlns:p14="http://schemas.microsoft.com/office/powerpoint/2010/main" val="3951242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44</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t>3. Oké. En hoe krijg ik mezelf op die manier op de Sociale Kaart?</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3002937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A344D-2D1C-4BE2-8C03-6B2D14E31497}"/>
              </a:ext>
            </a:extLst>
          </p:cNvPr>
          <p:cNvSpPr>
            <a:spLocks noGrp="1"/>
          </p:cNvSpPr>
          <p:nvPr>
            <p:ph type="title"/>
          </p:nvPr>
        </p:nvSpPr>
        <p:spPr/>
        <p:txBody>
          <a:bodyPr/>
          <a:lstStyle/>
          <a:p>
            <a:r>
              <a:rPr lang="nl-BE" sz="3000"/>
              <a:t>Vraag 1: sta ik al (correct) op de Sociale Kaart?</a:t>
            </a:r>
          </a:p>
        </p:txBody>
      </p:sp>
      <p:sp>
        <p:nvSpPr>
          <p:cNvPr id="3" name="Tijdelijke aanduiding voor inhoud 2">
            <a:extLst>
              <a:ext uri="{FF2B5EF4-FFF2-40B4-BE49-F238E27FC236}">
                <a16:creationId xmlns:a16="http://schemas.microsoft.com/office/drawing/2014/main" id="{9292AA44-8555-4BB7-9904-158F7C568F56}"/>
              </a:ext>
            </a:extLst>
          </p:cNvPr>
          <p:cNvSpPr>
            <a:spLocks noGrp="1"/>
          </p:cNvSpPr>
          <p:nvPr>
            <p:ph sz="half" idx="1"/>
          </p:nvPr>
        </p:nvSpPr>
        <p:spPr>
          <a:xfrm>
            <a:off x="1296000" y="1886626"/>
            <a:ext cx="7416000" cy="346006"/>
          </a:xfrm>
        </p:spPr>
        <p:txBody>
          <a:bodyPr/>
          <a:lstStyle/>
          <a:p>
            <a:pPr marL="342900" indent="-342900">
              <a:buFont typeface="Arial" panose="020B0604020202020204" pitchFamily="34" charset="0"/>
              <a:buChar char="•"/>
            </a:pPr>
            <a:r>
              <a:rPr lang="nl-BE" b="0">
                <a:solidFill>
                  <a:schemeClr val="accent4">
                    <a:lumMod val="50000"/>
                  </a:schemeClr>
                </a:solidFill>
              </a:rPr>
              <a:t>Staat er al een ‘</a:t>
            </a:r>
            <a:r>
              <a:rPr lang="nl-BE" b="0" err="1">
                <a:solidFill>
                  <a:schemeClr val="accent4">
                    <a:lumMod val="50000"/>
                  </a:schemeClr>
                </a:solidFill>
              </a:rPr>
              <a:t>zorgverlenerfiche</a:t>
            </a:r>
            <a:r>
              <a:rPr lang="nl-BE" b="0">
                <a:solidFill>
                  <a:schemeClr val="accent4">
                    <a:lumMod val="50000"/>
                  </a:schemeClr>
                </a:solidFill>
              </a:rPr>
              <a:t>’ van mij online?</a:t>
            </a:r>
          </a:p>
        </p:txBody>
      </p:sp>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45</a:t>
            </a:fld>
            <a:endParaRPr lang="nl-BE"/>
          </a:p>
        </p:txBody>
      </p:sp>
      <p:sp>
        <p:nvSpPr>
          <p:cNvPr id="11" name="Tijdelijke aanduiding voor inhoud 2">
            <a:extLst>
              <a:ext uri="{FF2B5EF4-FFF2-40B4-BE49-F238E27FC236}">
                <a16:creationId xmlns:a16="http://schemas.microsoft.com/office/drawing/2014/main" id="{86441B29-990B-4B35-9001-104870A6292A}"/>
              </a:ext>
            </a:extLst>
          </p:cNvPr>
          <p:cNvSpPr txBox="1">
            <a:spLocks/>
          </p:cNvSpPr>
          <p:nvPr/>
        </p:nvSpPr>
        <p:spPr>
          <a:xfrm>
            <a:off x="1296000" y="2189020"/>
            <a:ext cx="7416000" cy="314325"/>
          </a:xfrm>
          <a:prstGeom prst="rect">
            <a:avLst/>
          </a:prstGeom>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2"/>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3"/>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4"/>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BE" b="0" dirty="0">
                <a:solidFill>
                  <a:srgbClr val="0F4C81"/>
                </a:solidFill>
              </a:rPr>
              <a:t>Ben ik met mijn aanbod gekoppeld aan mijn ‘praktijkfiche(s)’?</a:t>
            </a:r>
          </a:p>
        </p:txBody>
      </p:sp>
      <p:pic>
        <p:nvPicPr>
          <p:cNvPr id="10" name="Afbeelding 9">
            <a:extLst>
              <a:ext uri="{FF2B5EF4-FFF2-40B4-BE49-F238E27FC236}">
                <a16:creationId xmlns:a16="http://schemas.microsoft.com/office/drawing/2014/main" id="{0A871C9F-7142-1CA6-1B84-82A9D593C72E}"/>
              </a:ext>
            </a:extLst>
          </p:cNvPr>
          <p:cNvPicPr>
            <a:picLocks noChangeAspect="1"/>
          </p:cNvPicPr>
          <p:nvPr/>
        </p:nvPicPr>
        <p:blipFill>
          <a:blip r:embed="rId6"/>
          <a:stretch>
            <a:fillRect/>
          </a:stretch>
        </p:blipFill>
        <p:spPr>
          <a:xfrm>
            <a:off x="2281560" y="2624916"/>
            <a:ext cx="5024762" cy="3496168"/>
          </a:xfrm>
          <a:prstGeom prst="rect">
            <a:avLst/>
          </a:prstGeom>
        </p:spPr>
      </p:pic>
      <p:sp>
        <p:nvSpPr>
          <p:cNvPr id="7" name="Rechthoek: afgeronde hoeken 6">
            <a:extLst>
              <a:ext uri="{FF2B5EF4-FFF2-40B4-BE49-F238E27FC236}">
                <a16:creationId xmlns:a16="http://schemas.microsoft.com/office/drawing/2014/main" id="{191D8D5A-CA33-430A-82D4-A7D451B51FBA}"/>
              </a:ext>
            </a:extLst>
          </p:cNvPr>
          <p:cNvSpPr/>
          <p:nvPr/>
        </p:nvSpPr>
        <p:spPr>
          <a:xfrm>
            <a:off x="2562641" y="3890896"/>
            <a:ext cx="323850" cy="314325"/>
          </a:xfrm>
          <a:prstGeom prst="roundRect">
            <a:avLst/>
          </a:prstGeom>
          <a:solidFill>
            <a:srgbClr val="0F4C81">
              <a:alpha val="30196"/>
            </a:srgbClr>
          </a:solidFill>
          <a:ln>
            <a:solidFill>
              <a:srgbClr val="485C0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highlight>
                <a:srgbClr val="912D2D"/>
              </a:highlight>
            </a:endParaRPr>
          </a:p>
        </p:txBody>
      </p:sp>
      <p:sp>
        <p:nvSpPr>
          <p:cNvPr id="9" name="Rechthoek: afgeronde hoeken 8">
            <a:extLst>
              <a:ext uri="{FF2B5EF4-FFF2-40B4-BE49-F238E27FC236}">
                <a16:creationId xmlns:a16="http://schemas.microsoft.com/office/drawing/2014/main" id="{4E401E73-1D75-42B9-BD04-D5F332A32B08}"/>
              </a:ext>
            </a:extLst>
          </p:cNvPr>
          <p:cNvSpPr/>
          <p:nvPr/>
        </p:nvSpPr>
        <p:spPr>
          <a:xfrm>
            <a:off x="2642540" y="4268226"/>
            <a:ext cx="1317460" cy="16173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59C48D98-8943-4C45-AF4F-C1CB7BF1DAF3}"/>
              </a:ext>
            </a:extLst>
          </p:cNvPr>
          <p:cNvSpPr/>
          <p:nvPr/>
        </p:nvSpPr>
        <p:spPr>
          <a:xfrm>
            <a:off x="2562641" y="5156876"/>
            <a:ext cx="303089" cy="314325"/>
          </a:xfrm>
          <a:prstGeom prst="roundRect">
            <a:avLst/>
          </a:prstGeom>
          <a:solidFill>
            <a:srgbClr val="0F4C81">
              <a:alpha val="30196"/>
            </a:srgbClr>
          </a:solidFill>
          <a:ln>
            <a:solidFill>
              <a:srgbClr val="485C0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111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1000"/>
                                        <p:tgtEl>
                                          <p:spTgt spid="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7" grpId="0" animBg="1"/>
      <p:bldP spid="9"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46</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t>3.1. Mijn zorgverlenersfiche</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1185012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35FCADA-79F2-4378-B30F-2F7F0CF3EF9B}"/>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47</a:t>
            </a:fld>
            <a:endParaRPr lang="nl-BE"/>
          </a:p>
        </p:txBody>
      </p:sp>
      <p:pic>
        <p:nvPicPr>
          <p:cNvPr id="5" name="Afbeelding 4" descr="Afbeelding met tekst&#10;&#10;Automatisch gegenereerde beschrijving">
            <a:extLst>
              <a:ext uri="{FF2B5EF4-FFF2-40B4-BE49-F238E27FC236}">
                <a16:creationId xmlns:a16="http://schemas.microsoft.com/office/drawing/2014/main" id="{ADCD213C-BD77-44AA-9E12-30FACF83D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293" y="1238250"/>
            <a:ext cx="4137413" cy="4137413"/>
          </a:xfrm>
          <a:prstGeom prst="rect">
            <a:avLst/>
          </a:prstGeom>
        </p:spPr>
      </p:pic>
    </p:spTree>
    <p:extLst>
      <p:ext uri="{BB962C8B-B14F-4D97-AF65-F5344CB8AC3E}">
        <p14:creationId xmlns:p14="http://schemas.microsoft.com/office/powerpoint/2010/main" val="4158846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A344D-2D1C-4BE2-8C03-6B2D14E31497}"/>
              </a:ext>
            </a:extLst>
          </p:cNvPr>
          <p:cNvSpPr>
            <a:spLocks noGrp="1"/>
          </p:cNvSpPr>
          <p:nvPr>
            <p:ph type="title"/>
          </p:nvPr>
        </p:nvSpPr>
        <p:spPr>
          <a:xfrm>
            <a:off x="1296000" y="756000"/>
            <a:ext cx="7416000" cy="634650"/>
          </a:xfrm>
        </p:spPr>
        <p:txBody>
          <a:bodyPr/>
          <a:lstStyle/>
          <a:p>
            <a:r>
              <a:rPr lang="nl-BE" sz="2800" i="1" dirty="0">
                <a:solidFill>
                  <a:srgbClr val="0F4C81"/>
                </a:solidFill>
              </a:rPr>
              <a:t>“Ja, mijn zorgverlenersfiche staat al online”</a:t>
            </a:r>
          </a:p>
        </p:txBody>
      </p:sp>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48</a:t>
            </a:fld>
            <a:endParaRPr lang="nl-BE"/>
          </a:p>
        </p:txBody>
      </p:sp>
      <p:pic>
        <p:nvPicPr>
          <p:cNvPr id="14" name="Afbeelding 13" descr="Afbeelding met tekst&#10;&#10;Automatisch gegenereerde beschrijving">
            <a:extLst>
              <a:ext uri="{FF2B5EF4-FFF2-40B4-BE49-F238E27FC236}">
                <a16:creationId xmlns:a16="http://schemas.microsoft.com/office/drawing/2014/main" id="{AACDF80D-BCE7-4549-A533-51B5DA7F9C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37" y="485775"/>
            <a:ext cx="904875" cy="904875"/>
          </a:xfrm>
          <a:prstGeom prst="rect">
            <a:avLst/>
          </a:prstGeom>
        </p:spPr>
      </p:pic>
      <p:pic>
        <p:nvPicPr>
          <p:cNvPr id="5" name="Afbeelding 4">
            <a:extLst>
              <a:ext uri="{FF2B5EF4-FFF2-40B4-BE49-F238E27FC236}">
                <a16:creationId xmlns:a16="http://schemas.microsoft.com/office/drawing/2014/main" id="{BC58DCFE-C171-207D-93B1-7BFCBF4B952C}"/>
              </a:ext>
            </a:extLst>
          </p:cNvPr>
          <p:cNvPicPr>
            <a:picLocks noChangeAspect="1"/>
          </p:cNvPicPr>
          <p:nvPr/>
        </p:nvPicPr>
        <p:blipFill rotWithShape="1">
          <a:blip r:embed="rId3"/>
          <a:srcRect r="1084" b="4738"/>
          <a:stretch/>
        </p:blipFill>
        <p:spPr>
          <a:xfrm>
            <a:off x="1380967" y="1323469"/>
            <a:ext cx="6382065" cy="4518038"/>
          </a:xfrm>
          <a:prstGeom prst="rect">
            <a:avLst/>
          </a:prstGeom>
        </p:spPr>
      </p:pic>
    </p:spTree>
    <p:extLst>
      <p:ext uri="{BB962C8B-B14F-4D97-AF65-F5344CB8AC3E}">
        <p14:creationId xmlns:p14="http://schemas.microsoft.com/office/powerpoint/2010/main" val="1572423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5F4C2-CF37-4479-8AFD-75EFC75BB634}"/>
              </a:ext>
            </a:extLst>
          </p:cNvPr>
          <p:cNvSpPr>
            <a:spLocks noGrp="1"/>
          </p:cNvSpPr>
          <p:nvPr>
            <p:ph type="title"/>
          </p:nvPr>
        </p:nvSpPr>
        <p:spPr/>
        <p:txBody>
          <a:bodyPr/>
          <a:lstStyle/>
          <a:p>
            <a:r>
              <a:rPr lang="nl-BE" sz="2800" dirty="0">
                <a:solidFill>
                  <a:srgbClr val="0F4C81"/>
                </a:solidFill>
              </a:rPr>
              <a:t>Jouw zorgverlenersfiche aanvullen, aanpassen,...?</a:t>
            </a:r>
          </a:p>
        </p:txBody>
      </p:sp>
      <p:sp>
        <p:nvSpPr>
          <p:cNvPr id="3" name="Tijdelijke aanduiding voor inhoud 2">
            <a:extLst>
              <a:ext uri="{FF2B5EF4-FFF2-40B4-BE49-F238E27FC236}">
                <a16:creationId xmlns:a16="http://schemas.microsoft.com/office/drawing/2014/main" id="{8E65989E-9B65-4EDF-BF96-8382A8E3FA4A}"/>
              </a:ext>
            </a:extLst>
          </p:cNvPr>
          <p:cNvSpPr>
            <a:spLocks noGrp="1"/>
          </p:cNvSpPr>
          <p:nvPr>
            <p:ph sz="half" idx="1"/>
          </p:nvPr>
        </p:nvSpPr>
        <p:spPr>
          <a:xfrm>
            <a:off x="1296000" y="1547140"/>
            <a:ext cx="7416000" cy="1055129"/>
          </a:xfrm>
        </p:spPr>
        <p:txBody>
          <a:bodyPr/>
          <a:lstStyle/>
          <a:p>
            <a:pPr marL="342900" indent="-342900">
              <a:buFont typeface="Arial" panose="020B0604020202020204" pitchFamily="34" charset="0"/>
              <a:buChar char="•"/>
            </a:pPr>
            <a:r>
              <a:rPr lang="nl-BE" b="0" dirty="0"/>
              <a:t>Ofwel fiche openklikken =&gt;         </a:t>
            </a:r>
            <a:r>
              <a:rPr lang="nl-BE" sz="1050" b="0" dirty="0"/>
              <a:t>(rechtsboven) </a:t>
            </a:r>
            <a:r>
              <a:rPr lang="nl-BE" b="0" dirty="0"/>
              <a:t>=&gt;  </a:t>
            </a:r>
          </a:p>
          <a:p>
            <a:pPr marL="342900" indent="-342900">
              <a:buFont typeface="Arial" panose="020B0604020202020204" pitchFamily="34" charset="0"/>
              <a:buChar char="•"/>
            </a:pPr>
            <a:endParaRPr lang="nl-BE" b="0" dirty="0"/>
          </a:p>
          <a:p>
            <a:pPr marL="342900" indent="-342900">
              <a:buFont typeface="Arial" panose="020B0604020202020204" pitchFamily="34" charset="0"/>
              <a:buChar char="•"/>
            </a:pPr>
            <a:r>
              <a:rPr lang="nl-BE" b="0" dirty="0"/>
              <a:t>Ofwel naar tabblad ‘Mijn fiches’ en dan</a:t>
            </a:r>
          </a:p>
        </p:txBody>
      </p:sp>
      <p:sp>
        <p:nvSpPr>
          <p:cNvPr id="4" name="Tijdelijke aanduiding voor dianummer 3">
            <a:extLst>
              <a:ext uri="{FF2B5EF4-FFF2-40B4-BE49-F238E27FC236}">
                <a16:creationId xmlns:a16="http://schemas.microsoft.com/office/drawing/2014/main" id="{91833C34-9E05-4BCF-A290-4539198209BB}"/>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49</a:t>
            </a:fld>
            <a:endParaRPr lang="nl-BE"/>
          </a:p>
        </p:txBody>
      </p:sp>
      <p:pic>
        <p:nvPicPr>
          <p:cNvPr id="7" name="Afbeelding 6">
            <a:extLst>
              <a:ext uri="{FF2B5EF4-FFF2-40B4-BE49-F238E27FC236}">
                <a16:creationId xmlns:a16="http://schemas.microsoft.com/office/drawing/2014/main" id="{0E136A58-1E8E-4372-990E-F7026E95DE07}"/>
              </a:ext>
            </a:extLst>
          </p:cNvPr>
          <p:cNvPicPr>
            <a:picLocks noChangeAspect="1"/>
          </p:cNvPicPr>
          <p:nvPr/>
        </p:nvPicPr>
        <p:blipFill>
          <a:blip r:embed="rId2"/>
          <a:stretch>
            <a:fillRect/>
          </a:stretch>
        </p:blipFill>
        <p:spPr>
          <a:xfrm>
            <a:off x="6229619" y="2111906"/>
            <a:ext cx="457200" cy="466725"/>
          </a:xfrm>
          <a:prstGeom prst="rect">
            <a:avLst/>
          </a:prstGeom>
        </p:spPr>
      </p:pic>
      <p:pic>
        <p:nvPicPr>
          <p:cNvPr id="12" name="Afbeelding 11">
            <a:extLst>
              <a:ext uri="{FF2B5EF4-FFF2-40B4-BE49-F238E27FC236}">
                <a16:creationId xmlns:a16="http://schemas.microsoft.com/office/drawing/2014/main" id="{E2023FCF-2FFD-B5FA-0C40-BD6830F22E82}"/>
              </a:ext>
            </a:extLst>
          </p:cNvPr>
          <p:cNvPicPr>
            <a:picLocks noChangeAspect="1"/>
          </p:cNvPicPr>
          <p:nvPr/>
        </p:nvPicPr>
        <p:blipFill>
          <a:blip r:embed="rId3"/>
          <a:stretch>
            <a:fillRect/>
          </a:stretch>
        </p:blipFill>
        <p:spPr>
          <a:xfrm>
            <a:off x="4794432" y="1465756"/>
            <a:ext cx="419136" cy="426757"/>
          </a:xfrm>
          <a:prstGeom prst="rect">
            <a:avLst/>
          </a:prstGeom>
        </p:spPr>
      </p:pic>
      <p:pic>
        <p:nvPicPr>
          <p:cNvPr id="14" name="Afbeelding 13">
            <a:extLst>
              <a:ext uri="{FF2B5EF4-FFF2-40B4-BE49-F238E27FC236}">
                <a16:creationId xmlns:a16="http://schemas.microsoft.com/office/drawing/2014/main" id="{FE43C536-4361-3342-394A-BE023887B622}"/>
              </a:ext>
            </a:extLst>
          </p:cNvPr>
          <p:cNvPicPr>
            <a:picLocks noChangeAspect="1"/>
          </p:cNvPicPr>
          <p:nvPr/>
        </p:nvPicPr>
        <p:blipFill>
          <a:blip r:embed="rId4"/>
          <a:stretch>
            <a:fillRect/>
          </a:stretch>
        </p:blipFill>
        <p:spPr>
          <a:xfrm>
            <a:off x="6458219" y="1525636"/>
            <a:ext cx="2002177" cy="356824"/>
          </a:xfrm>
          <a:prstGeom prst="rect">
            <a:avLst/>
          </a:prstGeom>
        </p:spPr>
      </p:pic>
      <p:pic>
        <p:nvPicPr>
          <p:cNvPr id="19" name="Afbeelding 18">
            <a:extLst>
              <a:ext uri="{FF2B5EF4-FFF2-40B4-BE49-F238E27FC236}">
                <a16:creationId xmlns:a16="http://schemas.microsoft.com/office/drawing/2014/main" id="{3C273B80-FC5E-7BC3-D73C-E2510DA720B5}"/>
              </a:ext>
            </a:extLst>
          </p:cNvPr>
          <p:cNvPicPr>
            <a:picLocks noChangeAspect="1"/>
          </p:cNvPicPr>
          <p:nvPr/>
        </p:nvPicPr>
        <p:blipFill>
          <a:blip r:embed="rId5"/>
          <a:stretch>
            <a:fillRect/>
          </a:stretch>
        </p:blipFill>
        <p:spPr>
          <a:xfrm>
            <a:off x="2675383" y="2594913"/>
            <a:ext cx="3215919" cy="594412"/>
          </a:xfrm>
          <a:prstGeom prst="rect">
            <a:avLst/>
          </a:prstGeom>
        </p:spPr>
      </p:pic>
      <p:sp>
        <p:nvSpPr>
          <p:cNvPr id="11" name="Rechthoek: afgeronde hoeken 10">
            <a:extLst>
              <a:ext uri="{FF2B5EF4-FFF2-40B4-BE49-F238E27FC236}">
                <a16:creationId xmlns:a16="http://schemas.microsoft.com/office/drawing/2014/main" id="{72994423-F4CD-4327-B0A0-617C8126B72D}"/>
              </a:ext>
            </a:extLst>
          </p:cNvPr>
          <p:cNvSpPr/>
          <p:nvPr/>
        </p:nvSpPr>
        <p:spPr>
          <a:xfrm>
            <a:off x="4283342" y="2723631"/>
            <a:ext cx="1533027" cy="365484"/>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1" name="Afbeelding 20">
            <a:extLst>
              <a:ext uri="{FF2B5EF4-FFF2-40B4-BE49-F238E27FC236}">
                <a16:creationId xmlns:a16="http://schemas.microsoft.com/office/drawing/2014/main" id="{8070FEF1-26DD-88F5-EE74-7EC8BF7E5B3F}"/>
              </a:ext>
            </a:extLst>
          </p:cNvPr>
          <p:cNvPicPr>
            <a:picLocks noChangeAspect="1"/>
          </p:cNvPicPr>
          <p:nvPr/>
        </p:nvPicPr>
        <p:blipFill>
          <a:blip r:embed="rId6"/>
          <a:stretch>
            <a:fillRect/>
          </a:stretch>
        </p:blipFill>
        <p:spPr>
          <a:xfrm>
            <a:off x="3150517" y="3210477"/>
            <a:ext cx="2477926" cy="3043538"/>
          </a:xfrm>
          <a:prstGeom prst="rect">
            <a:avLst/>
          </a:prstGeom>
        </p:spPr>
      </p:pic>
      <p:sp>
        <p:nvSpPr>
          <p:cNvPr id="10" name="Pijl: rechts 9">
            <a:extLst>
              <a:ext uri="{FF2B5EF4-FFF2-40B4-BE49-F238E27FC236}">
                <a16:creationId xmlns:a16="http://schemas.microsoft.com/office/drawing/2014/main" id="{4C3634A2-4095-42B7-9E84-2086D20155F1}"/>
              </a:ext>
            </a:extLst>
          </p:cNvPr>
          <p:cNvSpPr/>
          <p:nvPr/>
        </p:nvSpPr>
        <p:spPr>
          <a:xfrm rot="5400000">
            <a:off x="5160395" y="5130282"/>
            <a:ext cx="420182" cy="189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4256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08BE3-284C-455B-936E-06502241A065}"/>
              </a:ext>
            </a:extLst>
          </p:cNvPr>
          <p:cNvSpPr>
            <a:spLocks noGrp="1"/>
          </p:cNvSpPr>
          <p:nvPr>
            <p:ph type="title"/>
          </p:nvPr>
        </p:nvSpPr>
        <p:spPr/>
        <p:txBody>
          <a:bodyPr/>
          <a:lstStyle/>
          <a:p>
            <a:r>
              <a:rPr lang="nl-BE" dirty="0">
                <a:solidFill>
                  <a:schemeClr val="accent1"/>
                </a:solidFill>
              </a:rPr>
              <a:t>Wie gebruikt de Sociale Kaart?</a:t>
            </a:r>
          </a:p>
        </p:txBody>
      </p:sp>
      <p:sp>
        <p:nvSpPr>
          <p:cNvPr id="4" name="Tijdelijke aanduiding voor dianummer 3">
            <a:extLst>
              <a:ext uri="{FF2B5EF4-FFF2-40B4-BE49-F238E27FC236}">
                <a16:creationId xmlns:a16="http://schemas.microsoft.com/office/drawing/2014/main" id="{130697AD-4479-4FD4-9370-CF12CA34F10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a:t>
            </a:fld>
            <a:endParaRPr lang="nl-BE"/>
          </a:p>
        </p:txBody>
      </p:sp>
      <p:graphicFrame>
        <p:nvGraphicFramePr>
          <p:cNvPr id="6" name="Tijdelijke aanduiding voor inhoud 2">
            <a:extLst>
              <a:ext uri="{FF2B5EF4-FFF2-40B4-BE49-F238E27FC236}">
                <a16:creationId xmlns:a16="http://schemas.microsoft.com/office/drawing/2014/main" id="{05C64A6A-1F2A-40EC-A246-A8E0A1CB9805}"/>
              </a:ext>
            </a:extLst>
          </p:cNvPr>
          <p:cNvGraphicFramePr>
            <a:graphicFrameLocks/>
          </p:cNvGraphicFramePr>
          <p:nvPr/>
        </p:nvGraphicFramePr>
        <p:xfrm>
          <a:off x="1296000" y="1593000"/>
          <a:ext cx="7416000" cy="36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2876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7C0F869-88DB-E127-36B7-551E6FA20D56}"/>
              </a:ext>
            </a:extLst>
          </p:cNvPr>
          <p:cNvPicPr>
            <a:picLocks noChangeAspect="1"/>
          </p:cNvPicPr>
          <p:nvPr/>
        </p:nvPicPr>
        <p:blipFill>
          <a:blip r:embed="rId2"/>
          <a:stretch>
            <a:fillRect/>
          </a:stretch>
        </p:blipFill>
        <p:spPr>
          <a:xfrm>
            <a:off x="468000" y="1171585"/>
            <a:ext cx="8672096" cy="3675623"/>
          </a:xfrm>
          <a:prstGeom prst="rect">
            <a:avLst/>
          </a:prstGeom>
        </p:spPr>
      </p:pic>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50</a:t>
            </a:fld>
            <a:endParaRPr lang="nl-BE"/>
          </a:p>
        </p:txBody>
      </p:sp>
      <p:sp>
        <p:nvSpPr>
          <p:cNvPr id="13" name="Pijl: rechts 12">
            <a:extLst>
              <a:ext uri="{FF2B5EF4-FFF2-40B4-BE49-F238E27FC236}">
                <a16:creationId xmlns:a16="http://schemas.microsoft.com/office/drawing/2014/main" id="{B2876628-0C54-4496-B3E7-D6C09AC5D346}"/>
              </a:ext>
            </a:extLst>
          </p:cNvPr>
          <p:cNvSpPr/>
          <p:nvPr/>
        </p:nvSpPr>
        <p:spPr>
          <a:xfrm>
            <a:off x="2508630" y="4424016"/>
            <a:ext cx="444101" cy="2463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afgeronde hoeken 10">
            <a:extLst>
              <a:ext uri="{FF2B5EF4-FFF2-40B4-BE49-F238E27FC236}">
                <a16:creationId xmlns:a16="http://schemas.microsoft.com/office/drawing/2014/main" id="{E12B36D2-B22B-4A2E-95B3-A5099E19E4B0}"/>
              </a:ext>
            </a:extLst>
          </p:cNvPr>
          <p:cNvSpPr/>
          <p:nvPr/>
        </p:nvSpPr>
        <p:spPr>
          <a:xfrm>
            <a:off x="3373427" y="2274253"/>
            <a:ext cx="288150" cy="285750"/>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Rechthoek: afgeronde hoeken 14">
            <a:extLst>
              <a:ext uri="{FF2B5EF4-FFF2-40B4-BE49-F238E27FC236}">
                <a16:creationId xmlns:a16="http://schemas.microsoft.com/office/drawing/2014/main" id="{A67FB44C-3F43-4EA4-96B0-392D29042B5B}"/>
              </a:ext>
            </a:extLst>
          </p:cNvPr>
          <p:cNvSpPr/>
          <p:nvPr/>
        </p:nvSpPr>
        <p:spPr>
          <a:xfrm>
            <a:off x="541539" y="1470992"/>
            <a:ext cx="1959794" cy="908224"/>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032F00D4-6BAF-4AAD-B51E-E77F8819B9A9}"/>
              </a:ext>
            </a:extLst>
          </p:cNvPr>
          <p:cNvSpPr txBox="1"/>
          <p:nvPr/>
        </p:nvSpPr>
        <p:spPr>
          <a:xfrm>
            <a:off x="368175" y="4400981"/>
            <a:ext cx="2183907" cy="292388"/>
          </a:xfrm>
          <a:prstGeom prst="rect">
            <a:avLst/>
          </a:prstGeom>
          <a:noFill/>
        </p:spPr>
        <p:txBody>
          <a:bodyPr wrap="square" rtlCol="0">
            <a:spAutoFit/>
          </a:bodyPr>
          <a:lstStyle/>
          <a:p>
            <a:r>
              <a:rPr lang="nl-BE" sz="1300" b="1" dirty="0">
                <a:solidFill>
                  <a:srgbClr val="FF0000"/>
                </a:solidFill>
              </a:rPr>
              <a:t>Fout in de authentieke bron?</a:t>
            </a:r>
          </a:p>
        </p:txBody>
      </p:sp>
    </p:spTree>
    <p:extLst>
      <p:ext uri="{BB962C8B-B14F-4D97-AF65-F5344CB8AC3E}">
        <p14:creationId xmlns:p14="http://schemas.microsoft.com/office/powerpoint/2010/main" val="12338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21EA7AC-C1E6-4804-BD40-9EA40192BB0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51</a:t>
            </a:fld>
            <a:endParaRPr lang="nl-BE"/>
          </a:p>
        </p:txBody>
      </p:sp>
      <p:sp>
        <p:nvSpPr>
          <p:cNvPr id="7" name="Tekstvak 6">
            <a:extLst>
              <a:ext uri="{FF2B5EF4-FFF2-40B4-BE49-F238E27FC236}">
                <a16:creationId xmlns:a16="http://schemas.microsoft.com/office/drawing/2014/main" id="{2BEB8181-510F-425F-AA59-4DCDBAB8DA3F}"/>
              </a:ext>
            </a:extLst>
          </p:cNvPr>
          <p:cNvSpPr txBox="1"/>
          <p:nvPr/>
        </p:nvSpPr>
        <p:spPr>
          <a:xfrm>
            <a:off x="561975" y="710594"/>
            <a:ext cx="3756798" cy="523220"/>
          </a:xfrm>
          <a:prstGeom prst="rect">
            <a:avLst/>
          </a:prstGeom>
          <a:noFill/>
        </p:spPr>
        <p:txBody>
          <a:bodyPr wrap="none" rtlCol="0">
            <a:spAutoFit/>
          </a:bodyPr>
          <a:lstStyle/>
          <a:p>
            <a:r>
              <a:rPr lang="nl-BE" sz="2800" u="sng"/>
              <a:t>Naar beneden scrollend:</a:t>
            </a:r>
          </a:p>
        </p:txBody>
      </p:sp>
      <p:pic>
        <p:nvPicPr>
          <p:cNvPr id="3" name="Afbeelding 2">
            <a:extLst>
              <a:ext uri="{FF2B5EF4-FFF2-40B4-BE49-F238E27FC236}">
                <a16:creationId xmlns:a16="http://schemas.microsoft.com/office/drawing/2014/main" id="{ED93D673-B9C8-1304-116D-2C1E01FF4FD4}"/>
              </a:ext>
            </a:extLst>
          </p:cNvPr>
          <p:cNvPicPr>
            <a:picLocks noChangeAspect="1"/>
          </p:cNvPicPr>
          <p:nvPr/>
        </p:nvPicPr>
        <p:blipFill>
          <a:blip r:embed="rId2"/>
          <a:stretch>
            <a:fillRect/>
          </a:stretch>
        </p:blipFill>
        <p:spPr>
          <a:xfrm>
            <a:off x="438150" y="2344473"/>
            <a:ext cx="8705850" cy="2482275"/>
          </a:xfrm>
          <a:prstGeom prst="rect">
            <a:avLst/>
          </a:prstGeom>
        </p:spPr>
      </p:pic>
      <p:sp>
        <p:nvSpPr>
          <p:cNvPr id="8" name="Rechthoek: afgeronde hoeken 7">
            <a:extLst>
              <a:ext uri="{FF2B5EF4-FFF2-40B4-BE49-F238E27FC236}">
                <a16:creationId xmlns:a16="http://schemas.microsoft.com/office/drawing/2014/main" id="{1ACDCEB5-43CE-4786-B2BA-7CA978F50E1D}"/>
              </a:ext>
            </a:extLst>
          </p:cNvPr>
          <p:cNvSpPr/>
          <p:nvPr/>
        </p:nvSpPr>
        <p:spPr>
          <a:xfrm>
            <a:off x="4572000" y="3585610"/>
            <a:ext cx="1028700" cy="1371600"/>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8101DE00-DC21-4598-B03D-99463B831BF0}"/>
              </a:ext>
            </a:extLst>
          </p:cNvPr>
          <p:cNvSpPr/>
          <p:nvPr/>
        </p:nvSpPr>
        <p:spPr>
          <a:xfrm>
            <a:off x="6487542" y="3585610"/>
            <a:ext cx="1028700" cy="1371600"/>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2948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52</a:t>
            </a:fld>
            <a:endParaRPr lang="nl-BE"/>
          </a:p>
        </p:txBody>
      </p:sp>
      <p:pic>
        <p:nvPicPr>
          <p:cNvPr id="3" name="Afbeelding 2">
            <a:extLst>
              <a:ext uri="{FF2B5EF4-FFF2-40B4-BE49-F238E27FC236}">
                <a16:creationId xmlns:a16="http://schemas.microsoft.com/office/drawing/2014/main" id="{38E51483-1D7C-A1B1-B828-4C7A2E390A48}"/>
              </a:ext>
            </a:extLst>
          </p:cNvPr>
          <p:cNvPicPr>
            <a:picLocks noChangeAspect="1"/>
          </p:cNvPicPr>
          <p:nvPr/>
        </p:nvPicPr>
        <p:blipFill>
          <a:blip r:embed="rId2"/>
          <a:stretch>
            <a:fillRect/>
          </a:stretch>
        </p:blipFill>
        <p:spPr>
          <a:xfrm>
            <a:off x="444040" y="1053041"/>
            <a:ext cx="8611183" cy="4475025"/>
          </a:xfrm>
          <a:prstGeom prst="rect">
            <a:avLst/>
          </a:prstGeom>
        </p:spPr>
      </p:pic>
      <p:sp>
        <p:nvSpPr>
          <p:cNvPr id="8" name="Rechthoek: afgeronde hoeken 7">
            <a:extLst>
              <a:ext uri="{FF2B5EF4-FFF2-40B4-BE49-F238E27FC236}">
                <a16:creationId xmlns:a16="http://schemas.microsoft.com/office/drawing/2014/main" id="{8C56B3ED-4A91-48DA-8777-9716EE4F1401}"/>
              </a:ext>
            </a:extLst>
          </p:cNvPr>
          <p:cNvSpPr/>
          <p:nvPr/>
        </p:nvSpPr>
        <p:spPr>
          <a:xfrm>
            <a:off x="444040" y="1861341"/>
            <a:ext cx="2155765" cy="868450"/>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3283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53</a:t>
            </a:fld>
            <a:endParaRPr lang="nl-BE"/>
          </a:p>
        </p:txBody>
      </p:sp>
      <p:pic>
        <p:nvPicPr>
          <p:cNvPr id="3" name="Afbeelding 2">
            <a:extLst>
              <a:ext uri="{FF2B5EF4-FFF2-40B4-BE49-F238E27FC236}">
                <a16:creationId xmlns:a16="http://schemas.microsoft.com/office/drawing/2014/main" id="{A937B2C2-D9BC-FD43-F83B-8AB22CB1C5D1}"/>
              </a:ext>
            </a:extLst>
          </p:cNvPr>
          <p:cNvPicPr>
            <a:picLocks noChangeAspect="1"/>
          </p:cNvPicPr>
          <p:nvPr/>
        </p:nvPicPr>
        <p:blipFill>
          <a:blip r:embed="rId2"/>
          <a:stretch>
            <a:fillRect/>
          </a:stretch>
        </p:blipFill>
        <p:spPr>
          <a:xfrm>
            <a:off x="1691786" y="1036110"/>
            <a:ext cx="5616427" cy="4785775"/>
          </a:xfrm>
          <a:prstGeom prst="rect">
            <a:avLst/>
          </a:prstGeom>
        </p:spPr>
      </p:pic>
      <p:sp>
        <p:nvSpPr>
          <p:cNvPr id="5" name="Rechthoek: afgeronde hoeken 4">
            <a:extLst>
              <a:ext uri="{FF2B5EF4-FFF2-40B4-BE49-F238E27FC236}">
                <a16:creationId xmlns:a16="http://schemas.microsoft.com/office/drawing/2014/main" id="{389C4388-667C-4032-900C-D0616EFD58D5}"/>
              </a:ext>
            </a:extLst>
          </p:cNvPr>
          <p:cNvSpPr/>
          <p:nvPr/>
        </p:nvSpPr>
        <p:spPr>
          <a:xfrm>
            <a:off x="1567335" y="2878724"/>
            <a:ext cx="2525830" cy="1100545"/>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40267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54</a:t>
            </a:fld>
            <a:endParaRPr lang="nl-BE"/>
          </a:p>
        </p:txBody>
      </p:sp>
      <p:pic>
        <p:nvPicPr>
          <p:cNvPr id="6" name="Afbeelding 5">
            <a:extLst>
              <a:ext uri="{FF2B5EF4-FFF2-40B4-BE49-F238E27FC236}">
                <a16:creationId xmlns:a16="http://schemas.microsoft.com/office/drawing/2014/main" id="{2E5DBA70-11C0-4479-04B1-180FA00AC5E7}"/>
              </a:ext>
            </a:extLst>
          </p:cNvPr>
          <p:cNvPicPr>
            <a:picLocks noChangeAspect="1"/>
          </p:cNvPicPr>
          <p:nvPr/>
        </p:nvPicPr>
        <p:blipFill>
          <a:blip r:embed="rId2"/>
          <a:stretch>
            <a:fillRect/>
          </a:stretch>
        </p:blipFill>
        <p:spPr>
          <a:xfrm>
            <a:off x="470972" y="1121462"/>
            <a:ext cx="8673028" cy="4615075"/>
          </a:xfrm>
          <a:prstGeom prst="rect">
            <a:avLst/>
          </a:prstGeom>
        </p:spPr>
      </p:pic>
      <p:sp>
        <p:nvSpPr>
          <p:cNvPr id="8" name="Rechthoek: afgeronde hoeken 7">
            <a:extLst>
              <a:ext uri="{FF2B5EF4-FFF2-40B4-BE49-F238E27FC236}">
                <a16:creationId xmlns:a16="http://schemas.microsoft.com/office/drawing/2014/main" id="{730C7895-60A3-4B56-B8F3-885166B2E78F}"/>
              </a:ext>
            </a:extLst>
          </p:cNvPr>
          <p:cNvSpPr/>
          <p:nvPr/>
        </p:nvSpPr>
        <p:spPr>
          <a:xfrm>
            <a:off x="550250" y="3599978"/>
            <a:ext cx="2181225" cy="935125"/>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06582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55</a:t>
            </a:fld>
            <a:endParaRPr lang="nl-BE"/>
          </a:p>
        </p:txBody>
      </p:sp>
      <p:pic>
        <p:nvPicPr>
          <p:cNvPr id="5" name="Afbeelding 4">
            <a:extLst>
              <a:ext uri="{FF2B5EF4-FFF2-40B4-BE49-F238E27FC236}">
                <a16:creationId xmlns:a16="http://schemas.microsoft.com/office/drawing/2014/main" id="{A15B02D1-0728-70BF-F42E-6B542AB3BAFC}"/>
              </a:ext>
            </a:extLst>
          </p:cNvPr>
          <p:cNvPicPr>
            <a:picLocks noChangeAspect="1"/>
          </p:cNvPicPr>
          <p:nvPr/>
        </p:nvPicPr>
        <p:blipFill>
          <a:blip r:embed="rId2"/>
          <a:stretch>
            <a:fillRect/>
          </a:stretch>
        </p:blipFill>
        <p:spPr>
          <a:xfrm>
            <a:off x="313955" y="1910653"/>
            <a:ext cx="8726750" cy="2984539"/>
          </a:xfrm>
          <a:prstGeom prst="rect">
            <a:avLst/>
          </a:prstGeom>
        </p:spPr>
      </p:pic>
      <p:sp>
        <p:nvSpPr>
          <p:cNvPr id="6" name="Rechthoek: afgeronde hoeken 5">
            <a:extLst>
              <a:ext uri="{FF2B5EF4-FFF2-40B4-BE49-F238E27FC236}">
                <a16:creationId xmlns:a16="http://schemas.microsoft.com/office/drawing/2014/main" id="{1B1A9E90-134A-4316-8A9B-9E2B32FBF34E}"/>
              </a:ext>
            </a:extLst>
          </p:cNvPr>
          <p:cNvSpPr/>
          <p:nvPr/>
        </p:nvSpPr>
        <p:spPr>
          <a:xfrm>
            <a:off x="313955" y="4436317"/>
            <a:ext cx="1266825" cy="458875"/>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5860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56</a:t>
            </a:fld>
            <a:endParaRPr lang="nl-BE"/>
          </a:p>
        </p:txBody>
      </p:sp>
      <p:pic>
        <p:nvPicPr>
          <p:cNvPr id="3" name="Afbeelding 2">
            <a:extLst>
              <a:ext uri="{FF2B5EF4-FFF2-40B4-BE49-F238E27FC236}">
                <a16:creationId xmlns:a16="http://schemas.microsoft.com/office/drawing/2014/main" id="{EDB29F83-ECF1-6A99-D919-577420DB9EEC}"/>
              </a:ext>
            </a:extLst>
          </p:cNvPr>
          <p:cNvPicPr>
            <a:picLocks noChangeAspect="1"/>
          </p:cNvPicPr>
          <p:nvPr/>
        </p:nvPicPr>
        <p:blipFill rotWithShape="1">
          <a:blip r:embed="rId2"/>
          <a:srcRect b="6798"/>
          <a:stretch/>
        </p:blipFill>
        <p:spPr>
          <a:xfrm>
            <a:off x="514905" y="2014622"/>
            <a:ext cx="8454163" cy="2828756"/>
          </a:xfrm>
          <a:prstGeom prst="rect">
            <a:avLst/>
          </a:prstGeom>
        </p:spPr>
      </p:pic>
    </p:spTree>
    <p:extLst>
      <p:ext uri="{BB962C8B-B14F-4D97-AF65-F5344CB8AC3E}">
        <p14:creationId xmlns:p14="http://schemas.microsoft.com/office/powerpoint/2010/main" val="4091564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35FCADA-79F2-4378-B30F-2F7F0CF3EF9B}"/>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57</a:t>
            </a:fld>
            <a:endParaRPr lang="nl-BE"/>
          </a:p>
        </p:txBody>
      </p:sp>
      <p:pic>
        <p:nvPicPr>
          <p:cNvPr id="5" name="Afbeelding 4" descr="Afbeelding met tekst&#10;&#10;Automatisch gegenereerde beschrijving">
            <a:extLst>
              <a:ext uri="{FF2B5EF4-FFF2-40B4-BE49-F238E27FC236}">
                <a16:creationId xmlns:a16="http://schemas.microsoft.com/office/drawing/2014/main" id="{ADCD213C-BD77-44AA-9E12-30FACF83D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293" y="1238250"/>
            <a:ext cx="4137413" cy="4137413"/>
          </a:xfrm>
          <a:prstGeom prst="rect">
            <a:avLst/>
          </a:prstGeom>
        </p:spPr>
      </p:pic>
    </p:spTree>
    <p:extLst>
      <p:ext uri="{BB962C8B-B14F-4D97-AF65-F5344CB8AC3E}">
        <p14:creationId xmlns:p14="http://schemas.microsoft.com/office/powerpoint/2010/main" val="485073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A344D-2D1C-4BE2-8C03-6B2D14E31497}"/>
              </a:ext>
            </a:extLst>
          </p:cNvPr>
          <p:cNvSpPr>
            <a:spLocks noGrp="1"/>
          </p:cNvSpPr>
          <p:nvPr>
            <p:ph type="title"/>
          </p:nvPr>
        </p:nvSpPr>
        <p:spPr>
          <a:xfrm>
            <a:off x="1295999" y="756000"/>
            <a:ext cx="7789106" cy="701325"/>
          </a:xfrm>
        </p:spPr>
        <p:txBody>
          <a:bodyPr/>
          <a:lstStyle/>
          <a:p>
            <a:r>
              <a:rPr lang="nl-BE" sz="2700" i="1" dirty="0">
                <a:solidFill>
                  <a:srgbClr val="0F4C81"/>
                </a:solidFill>
              </a:rPr>
              <a:t>“Neen, mijn zorgverlenersfiche staat nog niet online”</a:t>
            </a:r>
          </a:p>
        </p:txBody>
      </p:sp>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58</a:t>
            </a:fld>
            <a:endParaRPr lang="nl-BE"/>
          </a:p>
        </p:txBody>
      </p:sp>
      <p:pic>
        <p:nvPicPr>
          <p:cNvPr id="6" name="Afbeelding 5">
            <a:extLst>
              <a:ext uri="{FF2B5EF4-FFF2-40B4-BE49-F238E27FC236}">
                <a16:creationId xmlns:a16="http://schemas.microsoft.com/office/drawing/2014/main" id="{07DE5A0F-DF91-4405-971C-1EE8032FDF88}"/>
              </a:ext>
            </a:extLst>
          </p:cNvPr>
          <p:cNvPicPr>
            <a:picLocks noChangeAspect="1"/>
          </p:cNvPicPr>
          <p:nvPr/>
        </p:nvPicPr>
        <p:blipFill rotWithShape="1">
          <a:blip r:embed="rId2"/>
          <a:srcRect b="88155"/>
          <a:stretch/>
        </p:blipFill>
        <p:spPr>
          <a:xfrm>
            <a:off x="1296000" y="2070706"/>
            <a:ext cx="7315200" cy="438893"/>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E6ABE052-9E83-42BE-9F73-B372CA0F4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37" y="485775"/>
            <a:ext cx="904875" cy="904875"/>
          </a:xfrm>
          <a:prstGeom prst="rect">
            <a:avLst/>
          </a:prstGeom>
        </p:spPr>
      </p:pic>
      <p:sp>
        <p:nvSpPr>
          <p:cNvPr id="7" name="Pijl: rechts 6">
            <a:extLst>
              <a:ext uri="{FF2B5EF4-FFF2-40B4-BE49-F238E27FC236}">
                <a16:creationId xmlns:a16="http://schemas.microsoft.com/office/drawing/2014/main" id="{AD66FD7F-6A8B-4963-A2D9-C213E23C614B}"/>
              </a:ext>
            </a:extLst>
          </p:cNvPr>
          <p:cNvSpPr/>
          <p:nvPr/>
        </p:nvSpPr>
        <p:spPr>
          <a:xfrm rot="5400000">
            <a:off x="1783662" y="1675391"/>
            <a:ext cx="614485" cy="255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95E50F1D-45B4-4C6A-B0AC-5D2AE21ADE3A}"/>
              </a:ext>
            </a:extLst>
          </p:cNvPr>
          <p:cNvSpPr/>
          <p:nvPr/>
        </p:nvSpPr>
        <p:spPr>
          <a:xfrm>
            <a:off x="1295999" y="2099155"/>
            <a:ext cx="1589815" cy="351273"/>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90259B6C-F471-5991-F12A-9C12A73BFAC2}"/>
              </a:ext>
            </a:extLst>
          </p:cNvPr>
          <p:cNvPicPr>
            <a:picLocks noChangeAspect="1"/>
          </p:cNvPicPr>
          <p:nvPr/>
        </p:nvPicPr>
        <p:blipFill rotWithShape="1">
          <a:blip r:embed="rId4"/>
          <a:srcRect t="1425"/>
          <a:stretch/>
        </p:blipFill>
        <p:spPr>
          <a:xfrm>
            <a:off x="1307964" y="2560574"/>
            <a:ext cx="7247248" cy="2741913"/>
          </a:xfrm>
          <a:prstGeom prst="rect">
            <a:avLst/>
          </a:prstGeom>
        </p:spPr>
      </p:pic>
      <p:sp>
        <p:nvSpPr>
          <p:cNvPr id="10" name="Rechthoek: afgeronde hoeken 9">
            <a:extLst>
              <a:ext uri="{FF2B5EF4-FFF2-40B4-BE49-F238E27FC236}">
                <a16:creationId xmlns:a16="http://schemas.microsoft.com/office/drawing/2014/main" id="{983C19C9-F7E9-4417-8E72-BF05FCEC8684}"/>
              </a:ext>
            </a:extLst>
          </p:cNvPr>
          <p:cNvSpPr/>
          <p:nvPr/>
        </p:nvSpPr>
        <p:spPr>
          <a:xfrm>
            <a:off x="8146668" y="2990108"/>
            <a:ext cx="455741" cy="43889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071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105EC03-10FD-826A-A7FA-DEDC03224709}"/>
              </a:ext>
            </a:extLst>
          </p:cNvPr>
          <p:cNvPicPr>
            <a:picLocks noChangeAspect="1"/>
          </p:cNvPicPr>
          <p:nvPr/>
        </p:nvPicPr>
        <p:blipFill>
          <a:blip r:embed="rId2"/>
          <a:stretch>
            <a:fillRect/>
          </a:stretch>
        </p:blipFill>
        <p:spPr>
          <a:xfrm>
            <a:off x="2300434" y="1834700"/>
            <a:ext cx="4206605" cy="3741744"/>
          </a:xfrm>
          <a:prstGeom prst="rect">
            <a:avLst/>
          </a:prstGeom>
        </p:spPr>
      </p:pic>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59</a:t>
            </a:fld>
            <a:endParaRPr lang="nl-BE"/>
          </a:p>
        </p:txBody>
      </p:sp>
      <p:pic>
        <p:nvPicPr>
          <p:cNvPr id="1026" name="Picture 2">
            <a:extLst>
              <a:ext uri="{FF2B5EF4-FFF2-40B4-BE49-F238E27FC236}">
                <a16:creationId xmlns:a16="http://schemas.microsoft.com/office/drawing/2014/main" id="{4A242775-CB49-4371-8627-453F4F64F1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89266"/>
          <a:stretch/>
        </p:blipFill>
        <p:spPr bwMode="auto">
          <a:xfrm>
            <a:off x="2375643" y="1000683"/>
            <a:ext cx="3758534" cy="488721"/>
          </a:xfrm>
          <a:prstGeom prst="rect">
            <a:avLst/>
          </a:prstGeom>
          <a:noFill/>
          <a:extLst>
            <a:ext uri="{909E8E84-426E-40DD-AFC4-6F175D3DCCD1}">
              <a14:hiddenFill xmlns:a14="http://schemas.microsoft.com/office/drawing/2010/main">
                <a:solidFill>
                  <a:srgbClr val="FFFFFF"/>
                </a:solidFill>
              </a14:hiddenFill>
            </a:ext>
          </a:extLst>
        </p:spPr>
      </p:pic>
      <p:sp>
        <p:nvSpPr>
          <p:cNvPr id="8" name="Pijl: rechts 7">
            <a:extLst>
              <a:ext uri="{FF2B5EF4-FFF2-40B4-BE49-F238E27FC236}">
                <a16:creationId xmlns:a16="http://schemas.microsoft.com/office/drawing/2014/main" id="{1A31553C-5616-44A2-B33A-E0976128802E}"/>
              </a:ext>
            </a:extLst>
          </p:cNvPr>
          <p:cNvSpPr/>
          <p:nvPr/>
        </p:nvSpPr>
        <p:spPr>
          <a:xfrm rot="5400000">
            <a:off x="5954584" y="4554822"/>
            <a:ext cx="614485"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Pijl: rechts 8">
            <a:extLst>
              <a:ext uri="{FF2B5EF4-FFF2-40B4-BE49-F238E27FC236}">
                <a16:creationId xmlns:a16="http://schemas.microsoft.com/office/drawing/2014/main" id="{84D67854-4A83-4FB3-99A8-6577B3476F9D}"/>
              </a:ext>
            </a:extLst>
          </p:cNvPr>
          <p:cNvSpPr/>
          <p:nvPr/>
        </p:nvSpPr>
        <p:spPr>
          <a:xfrm rot="5400000">
            <a:off x="4605108" y="597632"/>
            <a:ext cx="614485"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B93DB2DA-E56C-46B7-8BE0-ABE96E22B8B4}"/>
              </a:ext>
            </a:extLst>
          </p:cNvPr>
          <p:cNvSpPr/>
          <p:nvPr/>
        </p:nvSpPr>
        <p:spPr>
          <a:xfrm>
            <a:off x="3816776" y="1120669"/>
            <a:ext cx="2051364" cy="351273"/>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016FE2D4-6F3E-42AA-BFE9-AA326D97ECF2}"/>
              </a:ext>
            </a:extLst>
          </p:cNvPr>
          <p:cNvSpPr/>
          <p:nvPr/>
        </p:nvSpPr>
        <p:spPr>
          <a:xfrm>
            <a:off x="5412400" y="1926180"/>
            <a:ext cx="375842" cy="40864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9608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1"/>
                </a:solidFill>
                <a:latin typeface="+mj-lt"/>
              </a:rPr>
              <a:t>Voordelen van de Sociale Kaart</a:t>
            </a:r>
          </a:p>
        </p:txBody>
      </p:sp>
      <p:sp>
        <p:nvSpPr>
          <p:cNvPr id="3" name="Tijdelijke aanduiding voor inhoud 2"/>
          <p:cNvSpPr>
            <a:spLocks noGrp="1"/>
          </p:cNvSpPr>
          <p:nvPr>
            <p:ph sz="half" idx="1"/>
          </p:nvPr>
        </p:nvSpPr>
        <p:spPr>
          <a:xfrm>
            <a:off x="1296000" y="1593000"/>
            <a:ext cx="7416000" cy="3393001"/>
          </a:xfrm>
        </p:spPr>
        <p:txBody>
          <a:bodyPr/>
          <a:lstStyle/>
          <a:p>
            <a:r>
              <a:rPr lang="nl-BE" b="0" dirty="0"/>
              <a:t>Alle zorgaanbod op één plaats</a:t>
            </a:r>
          </a:p>
          <a:p>
            <a:r>
              <a:rPr lang="nl-BE" b="0" dirty="0"/>
              <a:t>Overheidsinitiatief:</a:t>
            </a:r>
          </a:p>
          <a:p>
            <a:pPr lvl="1"/>
            <a:r>
              <a:rPr lang="nl-BE" dirty="0"/>
              <a:t>Kwaliteitscriteria ‘scope’</a:t>
            </a:r>
          </a:p>
          <a:p>
            <a:pPr lvl="1"/>
            <a:r>
              <a:rPr lang="nl-BE" b="0" dirty="0"/>
              <a:t>Koppeli</a:t>
            </a:r>
            <a:r>
              <a:rPr lang="nl-BE" dirty="0"/>
              <a:t>ng aan authentieke bronnen </a:t>
            </a:r>
            <a:r>
              <a:rPr lang="nl-BE" sz="1400" i="1" dirty="0"/>
              <a:t>(o.a. erkenningsgegevens en VKBO)</a:t>
            </a:r>
          </a:p>
          <a:p>
            <a:r>
              <a:rPr lang="nl-BE" b="0" dirty="0"/>
              <a:t>Diverse mogelijkheden tot hergebruik van de gegevens:</a:t>
            </a:r>
          </a:p>
          <a:p>
            <a:pPr lvl="1"/>
            <a:r>
              <a:rPr lang="nl-BE" dirty="0"/>
              <a:t>Fiches en resultaatslijsten afdrukken of doorsturen</a:t>
            </a:r>
          </a:p>
          <a:p>
            <a:pPr lvl="1"/>
            <a:r>
              <a:rPr lang="nl-BE" dirty="0"/>
              <a:t>Jouw favoriete fiches opslaan (en delen)</a:t>
            </a:r>
          </a:p>
          <a:p>
            <a:pPr lvl="1"/>
            <a:r>
              <a:rPr lang="nl-BE" dirty="0"/>
              <a:t>Jouw favoriete zoekopdrachten opslaan (en delen)</a:t>
            </a:r>
          </a:p>
          <a:p>
            <a:pPr lvl="1"/>
            <a:r>
              <a:rPr lang="nl-BE" dirty="0"/>
              <a:t>Concept ‘Sociale Kaart op maat’ </a:t>
            </a:r>
            <a:r>
              <a:rPr lang="nl-BE" sz="1400" i="1" dirty="0"/>
              <a:t>(bv. sub-sites bij sommige ELZ)</a:t>
            </a:r>
            <a:endParaRPr lang="nl-BE" b="0" dirty="0"/>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a:t>
            </a:fld>
            <a:endParaRPr lang="nl-BE" dirty="0"/>
          </a:p>
        </p:txBody>
      </p:sp>
    </p:spTree>
    <p:extLst>
      <p:ext uri="{BB962C8B-B14F-4D97-AF65-F5344CB8AC3E}">
        <p14:creationId xmlns:p14="http://schemas.microsoft.com/office/powerpoint/2010/main" val="670787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60</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t>3.2. Jezelf als ’zorgverlener’ koppelen aan een ‘praktijkfiche’</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4047704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A344D-2D1C-4BE2-8C03-6B2D14E31497}"/>
              </a:ext>
            </a:extLst>
          </p:cNvPr>
          <p:cNvSpPr>
            <a:spLocks noGrp="1"/>
          </p:cNvSpPr>
          <p:nvPr>
            <p:ph type="title"/>
          </p:nvPr>
        </p:nvSpPr>
        <p:spPr>
          <a:xfrm>
            <a:off x="1296000" y="756000"/>
            <a:ext cx="7416000" cy="821130"/>
          </a:xfrm>
        </p:spPr>
        <p:txBody>
          <a:bodyPr/>
          <a:lstStyle/>
          <a:p>
            <a:r>
              <a:rPr lang="nl-BE" sz="3100"/>
              <a:t>Drie mogelijke</a:t>
            </a:r>
            <a:r>
              <a:rPr lang="nl-BE"/>
              <a:t> situaties:</a:t>
            </a:r>
          </a:p>
        </p:txBody>
      </p:sp>
      <p:sp>
        <p:nvSpPr>
          <p:cNvPr id="3" name="Tijdelijke aanduiding voor inhoud 2">
            <a:extLst>
              <a:ext uri="{FF2B5EF4-FFF2-40B4-BE49-F238E27FC236}">
                <a16:creationId xmlns:a16="http://schemas.microsoft.com/office/drawing/2014/main" id="{9292AA44-8555-4BB7-9904-158F7C568F56}"/>
              </a:ext>
            </a:extLst>
          </p:cNvPr>
          <p:cNvSpPr>
            <a:spLocks noGrp="1"/>
          </p:cNvSpPr>
          <p:nvPr>
            <p:ph sz="half" idx="1"/>
          </p:nvPr>
        </p:nvSpPr>
        <p:spPr>
          <a:xfrm>
            <a:off x="1296000" y="1696020"/>
            <a:ext cx="7587941" cy="346006"/>
          </a:xfrm>
        </p:spPr>
        <p:txBody>
          <a:bodyPr/>
          <a:lstStyle/>
          <a:p>
            <a:pPr marL="457200" indent="-457200">
              <a:buFont typeface="+mj-lt"/>
              <a:buAutoNum type="arabicPeriod"/>
            </a:pPr>
            <a:r>
              <a:rPr lang="nl-BE">
                <a:solidFill>
                  <a:schemeClr val="tx1">
                    <a:lumMod val="75000"/>
                  </a:schemeClr>
                </a:solidFill>
              </a:rPr>
              <a:t>KLAAR: </a:t>
            </a:r>
          </a:p>
          <a:p>
            <a:pPr lvl="2">
              <a:buNone/>
            </a:pPr>
            <a:r>
              <a:rPr lang="nl-BE">
                <a:solidFill>
                  <a:schemeClr val="tx1">
                    <a:lumMod val="75000"/>
                  </a:schemeClr>
                </a:solidFill>
              </a:rPr>
              <a:t>P</a:t>
            </a:r>
            <a:r>
              <a:rPr lang="nl-BE" b="0">
                <a:solidFill>
                  <a:schemeClr val="tx1">
                    <a:lumMod val="75000"/>
                  </a:schemeClr>
                </a:solidFill>
              </a:rPr>
              <a:t>raktijkfiche staat online + mijn aanbod is er al aan gekoppeld</a:t>
            </a:r>
          </a:p>
          <a:p>
            <a:pPr lvl="2">
              <a:buNone/>
            </a:pPr>
            <a:endParaRPr lang="nl-BE" b="0">
              <a:solidFill>
                <a:schemeClr val="tx1">
                  <a:lumMod val="75000"/>
                </a:schemeClr>
              </a:solidFill>
            </a:endParaRPr>
          </a:p>
          <a:p>
            <a:pPr marL="457200" indent="-457200">
              <a:buFont typeface="+mj-lt"/>
              <a:buAutoNum type="arabicPeriod"/>
            </a:pPr>
            <a:r>
              <a:rPr lang="nl-BE">
                <a:solidFill>
                  <a:schemeClr val="tx1">
                    <a:lumMod val="75000"/>
                  </a:schemeClr>
                </a:solidFill>
              </a:rPr>
              <a:t>BIJNA KLAAR: </a:t>
            </a:r>
          </a:p>
          <a:p>
            <a:pPr lvl="2">
              <a:buNone/>
            </a:pPr>
            <a:r>
              <a:rPr lang="nl-BE">
                <a:solidFill>
                  <a:schemeClr val="tx1">
                    <a:lumMod val="75000"/>
                  </a:schemeClr>
                </a:solidFill>
              </a:rPr>
              <a:t>P</a:t>
            </a:r>
            <a:r>
              <a:rPr lang="nl-BE" b="0">
                <a:solidFill>
                  <a:schemeClr val="tx1">
                    <a:lumMod val="75000"/>
                  </a:schemeClr>
                </a:solidFill>
              </a:rPr>
              <a:t>raktijkfiche staat online, maar ik moet mijn aanbod nog koppelen</a:t>
            </a:r>
          </a:p>
          <a:p>
            <a:pPr lvl="2">
              <a:buNone/>
            </a:pPr>
            <a:endParaRPr lang="nl-BE" b="0">
              <a:solidFill>
                <a:schemeClr val="tx1">
                  <a:lumMod val="75000"/>
                </a:schemeClr>
              </a:solidFill>
            </a:endParaRPr>
          </a:p>
          <a:p>
            <a:pPr marL="457200" indent="-457200">
              <a:buFont typeface="+mj-lt"/>
              <a:buAutoNum type="arabicPeriod"/>
            </a:pPr>
            <a:r>
              <a:rPr lang="nl-BE">
                <a:solidFill>
                  <a:schemeClr val="tx1">
                    <a:lumMod val="75000"/>
                  </a:schemeClr>
                </a:solidFill>
              </a:rPr>
              <a:t>PRAKTIJKFICHE AANMAKEN: </a:t>
            </a:r>
          </a:p>
          <a:p>
            <a:pPr lvl="2">
              <a:buNone/>
            </a:pPr>
            <a:r>
              <a:rPr lang="nl-BE" b="0">
                <a:solidFill>
                  <a:schemeClr val="tx1">
                    <a:lumMod val="75000"/>
                  </a:schemeClr>
                </a:solidFill>
              </a:rPr>
              <a:t>Er is nog geen praktijkfiche</a:t>
            </a:r>
          </a:p>
        </p:txBody>
      </p:sp>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61</a:t>
            </a:fld>
            <a:endParaRPr lang="nl-BE"/>
          </a:p>
        </p:txBody>
      </p:sp>
    </p:spTree>
    <p:extLst>
      <p:ext uri="{BB962C8B-B14F-4D97-AF65-F5344CB8AC3E}">
        <p14:creationId xmlns:p14="http://schemas.microsoft.com/office/powerpoint/2010/main" val="4155935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35FCADA-79F2-4378-B30F-2F7F0CF3EF9B}"/>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62</a:t>
            </a:fld>
            <a:endParaRPr lang="nl-BE"/>
          </a:p>
        </p:txBody>
      </p:sp>
      <p:pic>
        <p:nvPicPr>
          <p:cNvPr id="5" name="Afbeelding 4" descr="Afbeelding met tekst&#10;&#10;Automatisch gegenereerde beschrijving">
            <a:extLst>
              <a:ext uri="{FF2B5EF4-FFF2-40B4-BE49-F238E27FC236}">
                <a16:creationId xmlns:a16="http://schemas.microsoft.com/office/drawing/2014/main" id="{ADCD213C-BD77-44AA-9E12-30FACF83D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293" y="1238250"/>
            <a:ext cx="4137413" cy="4137413"/>
          </a:xfrm>
          <a:prstGeom prst="rect">
            <a:avLst/>
          </a:prstGeom>
        </p:spPr>
      </p:pic>
    </p:spTree>
    <p:extLst>
      <p:ext uri="{BB962C8B-B14F-4D97-AF65-F5344CB8AC3E}">
        <p14:creationId xmlns:p14="http://schemas.microsoft.com/office/powerpoint/2010/main" val="32625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89BD95C-9763-32DF-B5BD-6B325ECC9194}"/>
              </a:ext>
            </a:extLst>
          </p:cNvPr>
          <p:cNvPicPr>
            <a:picLocks noChangeAspect="1"/>
          </p:cNvPicPr>
          <p:nvPr/>
        </p:nvPicPr>
        <p:blipFill>
          <a:blip r:embed="rId2"/>
          <a:stretch>
            <a:fillRect/>
          </a:stretch>
        </p:blipFill>
        <p:spPr>
          <a:xfrm>
            <a:off x="1295999" y="1829736"/>
            <a:ext cx="6773939" cy="4412920"/>
          </a:xfrm>
          <a:prstGeom prst="rect">
            <a:avLst/>
          </a:prstGeom>
        </p:spPr>
      </p:pic>
      <p:sp>
        <p:nvSpPr>
          <p:cNvPr id="2" name="Titel 1">
            <a:extLst>
              <a:ext uri="{FF2B5EF4-FFF2-40B4-BE49-F238E27FC236}">
                <a16:creationId xmlns:a16="http://schemas.microsoft.com/office/drawing/2014/main" id="{D1CA344D-2D1C-4BE2-8C03-6B2D14E31497}"/>
              </a:ext>
            </a:extLst>
          </p:cNvPr>
          <p:cNvSpPr>
            <a:spLocks noGrp="1"/>
          </p:cNvSpPr>
          <p:nvPr>
            <p:ph type="title"/>
          </p:nvPr>
        </p:nvSpPr>
        <p:spPr>
          <a:xfrm>
            <a:off x="1295999" y="756000"/>
            <a:ext cx="7686075" cy="701325"/>
          </a:xfrm>
        </p:spPr>
        <p:txBody>
          <a:bodyPr/>
          <a:lstStyle/>
          <a:p>
            <a:r>
              <a:rPr lang="nl-BE" sz="2800" i="1" dirty="0">
                <a:solidFill>
                  <a:srgbClr val="0F4C81"/>
                </a:solidFill>
              </a:rPr>
              <a:t>“KLAAR: de praktijkfiche staat online + mijn aanbod is er al aan gekoppeld”</a:t>
            </a:r>
          </a:p>
        </p:txBody>
      </p:sp>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63</a:t>
            </a:fld>
            <a:endParaRPr lang="nl-BE"/>
          </a:p>
        </p:txBody>
      </p:sp>
      <p:pic>
        <p:nvPicPr>
          <p:cNvPr id="9" name="Afbeelding 8" descr="Afbeelding met tekst&#10;&#10;Automatisch gegenereerde beschrijving">
            <a:extLst>
              <a:ext uri="{FF2B5EF4-FFF2-40B4-BE49-F238E27FC236}">
                <a16:creationId xmlns:a16="http://schemas.microsoft.com/office/drawing/2014/main" id="{E6ABE052-9E83-42BE-9F73-B372CA0F4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37" y="485775"/>
            <a:ext cx="904875" cy="904875"/>
          </a:xfrm>
          <a:prstGeom prst="rect">
            <a:avLst/>
          </a:prstGeom>
        </p:spPr>
      </p:pic>
      <p:sp>
        <p:nvSpPr>
          <p:cNvPr id="10" name="Rechthoek: afgeronde hoeken 9">
            <a:extLst>
              <a:ext uri="{FF2B5EF4-FFF2-40B4-BE49-F238E27FC236}">
                <a16:creationId xmlns:a16="http://schemas.microsoft.com/office/drawing/2014/main" id="{3F71D6F0-3EFB-4DF1-A851-4FEB4F672C21}"/>
              </a:ext>
            </a:extLst>
          </p:cNvPr>
          <p:cNvSpPr/>
          <p:nvPr/>
        </p:nvSpPr>
        <p:spPr>
          <a:xfrm>
            <a:off x="1748902" y="5827847"/>
            <a:ext cx="1625134" cy="274153"/>
          </a:xfrm>
          <a:prstGeom prst="roundRect">
            <a:avLst/>
          </a:prstGeom>
          <a:solidFill>
            <a:srgbClr val="0F4C81">
              <a:alpha val="30196"/>
            </a:srgbClr>
          </a:solidFill>
          <a:ln>
            <a:solidFill>
              <a:srgbClr val="485C0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afgeronde hoeken 10">
            <a:extLst>
              <a:ext uri="{FF2B5EF4-FFF2-40B4-BE49-F238E27FC236}">
                <a16:creationId xmlns:a16="http://schemas.microsoft.com/office/drawing/2014/main" id="{83424776-29F1-43E7-91AA-CC2A018234B8}"/>
              </a:ext>
            </a:extLst>
          </p:cNvPr>
          <p:cNvSpPr/>
          <p:nvPr/>
        </p:nvSpPr>
        <p:spPr>
          <a:xfrm>
            <a:off x="2460324" y="4548080"/>
            <a:ext cx="982350" cy="209549"/>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322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5F4C2-CF37-4479-8AFD-75EFC75BB634}"/>
              </a:ext>
            </a:extLst>
          </p:cNvPr>
          <p:cNvSpPr>
            <a:spLocks noGrp="1"/>
          </p:cNvSpPr>
          <p:nvPr>
            <p:ph type="title"/>
          </p:nvPr>
        </p:nvSpPr>
        <p:spPr/>
        <p:txBody>
          <a:bodyPr/>
          <a:lstStyle/>
          <a:p>
            <a:r>
              <a:rPr lang="nl-BE" sz="2800"/>
              <a:t>De praktijkfiche aanvullen, aanpassen,...?</a:t>
            </a:r>
          </a:p>
        </p:txBody>
      </p:sp>
      <p:sp>
        <p:nvSpPr>
          <p:cNvPr id="4" name="Tijdelijke aanduiding voor dianummer 3">
            <a:extLst>
              <a:ext uri="{FF2B5EF4-FFF2-40B4-BE49-F238E27FC236}">
                <a16:creationId xmlns:a16="http://schemas.microsoft.com/office/drawing/2014/main" id="{91833C34-9E05-4BCF-A290-4539198209BB}"/>
              </a:ext>
            </a:extLst>
          </p:cNvPr>
          <p:cNvSpPr>
            <a:spLocks noGrp="1"/>
          </p:cNvSpPr>
          <p:nvPr>
            <p:ph type="sldNum" sz="quarter" idx="12"/>
          </p:nvPr>
        </p:nvSpPr>
        <p:spPr/>
        <p:txBody>
          <a:bodyPr/>
          <a:lstStyle/>
          <a:p>
            <a:fld id="{7749CDD0-7D77-4D23-9A27-F361E39BA472}" type="datetime1">
              <a:rPr lang="nl-BE" smtClean="0"/>
              <a:pPr/>
              <a:t>18/10/2023</a:t>
            </a:fld>
            <a:r>
              <a:rPr lang="nl-BE" dirty="0"/>
              <a:t> </a:t>
            </a:r>
            <a:r>
              <a:rPr lang="nl-BE" b="1" dirty="0"/>
              <a:t>│</a:t>
            </a:r>
            <a:fld id="{B263F6C6-2226-4286-8995-C42CB1E7C290}" type="slidenum">
              <a:rPr lang="nl-BE" smtClean="0"/>
              <a:pPr/>
              <a:t>64</a:t>
            </a:fld>
            <a:endParaRPr lang="nl-BE" dirty="0"/>
          </a:p>
        </p:txBody>
      </p:sp>
      <p:sp>
        <p:nvSpPr>
          <p:cNvPr id="10" name="Tijdelijke aanduiding voor inhoud 2">
            <a:extLst>
              <a:ext uri="{FF2B5EF4-FFF2-40B4-BE49-F238E27FC236}">
                <a16:creationId xmlns:a16="http://schemas.microsoft.com/office/drawing/2014/main" id="{F33228F7-D67E-4412-930A-A812312E4D3F}"/>
              </a:ext>
            </a:extLst>
          </p:cNvPr>
          <p:cNvSpPr txBox="1">
            <a:spLocks/>
          </p:cNvSpPr>
          <p:nvPr/>
        </p:nvSpPr>
        <p:spPr>
          <a:xfrm>
            <a:off x="1296000" y="3638294"/>
            <a:ext cx="7416000" cy="1085420"/>
          </a:xfrm>
          <a:prstGeom prst="rect">
            <a:avLst/>
          </a:prstGeom>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2"/>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3"/>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4"/>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arenR" startAt="2"/>
            </a:pPr>
            <a:r>
              <a:rPr lang="nl-BE" b="0" dirty="0"/>
              <a:t>Als je </a:t>
            </a:r>
            <a:r>
              <a:rPr lang="nl-BE" u="sng" dirty="0"/>
              <a:t>géén beheerrechten</a:t>
            </a:r>
            <a:r>
              <a:rPr lang="nl-BE" dirty="0"/>
              <a:t> </a:t>
            </a:r>
            <a:r>
              <a:rPr lang="nl-BE" b="0" dirty="0"/>
              <a:t>hebt op die praktijkfiche:</a:t>
            </a:r>
          </a:p>
          <a:p>
            <a:pPr marL="918900" lvl="1" indent="-342900">
              <a:buFont typeface="Arial" panose="020B0604020202020204" pitchFamily="34" charset="0"/>
              <a:buChar char="•"/>
            </a:pPr>
            <a:r>
              <a:rPr lang="nl-BE" dirty="0"/>
              <a:t>Ofwel fiche openklikken =&gt;         </a:t>
            </a:r>
            <a:r>
              <a:rPr lang="nl-BE" sz="1050" dirty="0"/>
              <a:t>(rechtsboven) </a:t>
            </a:r>
            <a:r>
              <a:rPr lang="nl-BE" dirty="0"/>
              <a:t>=&gt;  </a:t>
            </a:r>
          </a:p>
          <a:p>
            <a:pPr marL="918900" lvl="1" indent="-342900">
              <a:buFont typeface="Arial" panose="020B0604020202020204" pitchFamily="34" charset="0"/>
              <a:buChar char="•"/>
            </a:pPr>
            <a:endParaRPr lang="nl-BE" dirty="0"/>
          </a:p>
        </p:txBody>
      </p:sp>
      <p:sp>
        <p:nvSpPr>
          <p:cNvPr id="21" name="Tijdelijke aanduiding voor inhoud 2">
            <a:extLst>
              <a:ext uri="{FF2B5EF4-FFF2-40B4-BE49-F238E27FC236}">
                <a16:creationId xmlns:a16="http://schemas.microsoft.com/office/drawing/2014/main" id="{522358C5-BFB0-4DB0-9964-DED06DD484C7}"/>
              </a:ext>
            </a:extLst>
          </p:cNvPr>
          <p:cNvSpPr txBox="1">
            <a:spLocks/>
          </p:cNvSpPr>
          <p:nvPr/>
        </p:nvSpPr>
        <p:spPr>
          <a:xfrm>
            <a:off x="1316444" y="4348015"/>
            <a:ext cx="7416000" cy="862010"/>
          </a:xfrm>
          <a:prstGeom prst="rect">
            <a:avLst/>
          </a:prstGeom>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2"/>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3"/>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4"/>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8900" lvl="1" indent="-342900">
              <a:buFont typeface="Arial" panose="020B0604020202020204" pitchFamily="34" charset="0"/>
              <a:buChar char="•"/>
            </a:pPr>
            <a:endParaRPr lang="nl-BE" sz="1600" dirty="0"/>
          </a:p>
          <a:p>
            <a:pPr marL="918900" lvl="1" indent="-342900">
              <a:buFont typeface="Arial" panose="020B0604020202020204" pitchFamily="34" charset="0"/>
              <a:buChar char="•"/>
            </a:pPr>
            <a:r>
              <a:rPr lang="nl-BE" dirty="0"/>
              <a:t>Ofwel fiche openklikken =&gt;         </a:t>
            </a:r>
            <a:r>
              <a:rPr lang="nl-BE" sz="1050" dirty="0"/>
              <a:t>(rechtsboven) </a:t>
            </a:r>
            <a:r>
              <a:rPr lang="nl-BE" dirty="0"/>
              <a:t>=&gt;  </a:t>
            </a:r>
          </a:p>
        </p:txBody>
      </p:sp>
      <p:sp>
        <p:nvSpPr>
          <p:cNvPr id="3" name="Tijdelijke aanduiding voor inhoud 2">
            <a:extLst>
              <a:ext uri="{FF2B5EF4-FFF2-40B4-BE49-F238E27FC236}">
                <a16:creationId xmlns:a16="http://schemas.microsoft.com/office/drawing/2014/main" id="{8E65989E-9B65-4EDF-BF96-8382A8E3FA4A}"/>
              </a:ext>
            </a:extLst>
          </p:cNvPr>
          <p:cNvSpPr>
            <a:spLocks noGrp="1"/>
          </p:cNvSpPr>
          <p:nvPr>
            <p:ph sz="half" idx="1"/>
          </p:nvPr>
        </p:nvSpPr>
        <p:spPr>
          <a:xfrm>
            <a:off x="1332000" y="1769795"/>
            <a:ext cx="7416000" cy="344024"/>
          </a:xfrm>
        </p:spPr>
        <p:txBody>
          <a:bodyPr/>
          <a:lstStyle/>
          <a:p>
            <a:pPr marL="457200" indent="-457200">
              <a:buAutoNum type="arabicParenR"/>
            </a:pPr>
            <a:r>
              <a:rPr lang="nl-BE" b="0" dirty="0"/>
              <a:t>Als je </a:t>
            </a:r>
            <a:r>
              <a:rPr lang="nl-BE" u="sng" dirty="0"/>
              <a:t>beheerrechten</a:t>
            </a:r>
            <a:r>
              <a:rPr lang="nl-BE" b="0" dirty="0"/>
              <a:t> hebt op die praktijkfiche:</a:t>
            </a:r>
          </a:p>
        </p:txBody>
      </p:sp>
      <p:pic>
        <p:nvPicPr>
          <p:cNvPr id="7" name="Afbeelding 6">
            <a:extLst>
              <a:ext uri="{FF2B5EF4-FFF2-40B4-BE49-F238E27FC236}">
                <a16:creationId xmlns:a16="http://schemas.microsoft.com/office/drawing/2014/main" id="{B37A0F24-E8EA-4BD0-B69C-44EF7F0965DB}"/>
              </a:ext>
            </a:extLst>
          </p:cNvPr>
          <p:cNvPicPr>
            <a:picLocks noChangeAspect="1"/>
          </p:cNvPicPr>
          <p:nvPr/>
        </p:nvPicPr>
        <p:blipFill>
          <a:blip r:embed="rId6"/>
          <a:stretch>
            <a:fillRect/>
          </a:stretch>
        </p:blipFill>
        <p:spPr>
          <a:xfrm>
            <a:off x="6724984" y="2602005"/>
            <a:ext cx="457200" cy="466725"/>
          </a:xfrm>
          <a:prstGeom prst="rect">
            <a:avLst/>
          </a:prstGeom>
        </p:spPr>
      </p:pic>
      <p:pic>
        <p:nvPicPr>
          <p:cNvPr id="15" name="Afbeelding 14" descr="Afbeelding met tekst, illustratie, vectorafbeeldingen&#10;&#10;Automatisch gegenereerde beschrijving">
            <a:hlinkClick r:id="rId7"/>
            <a:extLst>
              <a:ext uri="{FF2B5EF4-FFF2-40B4-BE49-F238E27FC236}">
                <a16:creationId xmlns:a16="http://schemas.microsoft.com/office/drawing/2014/main" id="{A89AA3B2-49ED-4B8A-A51E-78D754D5DA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1492" y="38873"/>
            <a:ext cx="717127" cy="717127"/>
          </a:xfrm>
          <a:prstGeom prst="rect">
            <a:avLst/>
          </a:prstGeom>
        </p:spPr>
      </p:pic>
      <p:sp>
        <p:nvSpPr>
          <p:cNvPr id="5" name="Tijdelijke aanduiding voor inhoud 2">
            <a:extLst>
              <a:ext uri="{FF2B5EF4-FFF2-40B4-BE49-F238E27FC236}">
                <a16:creationId xmlns:a16="http://schemas.microsoft.com/office/drawing/2014/main" id="{23BA8308-4A5D-16C2-1C4D-9A008D69FE3E}"/>
              </a:ext>
            </a:extLst>
          </p:cNvPr>
          <p:cNvSpPr txBox="1">
            <a:spLocks/>
          </p:cNvSpPr>
          <p:nvPr/>
        </p:nvSpPr>
        <p:spPr>
          <a:xfrm>
            <a:off x="1862225" y="2139826"/>
            <a:ext cx="7416000" cy="1055129"/>
          </a:xfrm>
          <a:prstGeom prst="rect">
            <a:avLst/>
          </a:prstGeom>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2"/>
              </a:buBlip>
              <a:defRPr sz="2200" b="1" kern="1200" spc="0">
                <a:solidFill>
                  <a:srgbClr val="373736"/>
                </a:solidFill>
                <a:latin typeface="+mj-lt"/>
                <a:ea typeface="+mn-ea"/>
                <a:cs typeface="Calibri" panose="020F0502020204030204" pitchFamily="34" charset="0"/>
              </a:defRPr>
            </a:lvl1pPr>
            <a:lvl2pPr marL="576000" indent="-288000" algn="l" defTabSz="914400" rtl="0" eaLnBrk="1" latinLnBrk="0" hangingPunct="1">
              <a:lnSpc>
                <a:spcPct val="90000"/>
              </a:lnSpc>
              <a:spcBef>
                <a:spcPts val="300"/>
              </a:spcBef>
              <a:buSzPct val="75000"/>
              <a:buFontTx/>
              <a:buBlip>
                <a:blip r:embed="rId3"/>
              </a:buBlip>
              <a:defRPr sz="2200" kern="1200" spc="0">
                <a:solidFill>
                  <a:schemeClr val="bg1">
                    <a:lumMod val="50000"/>
                  </a:schemeClr>
                </a:solidFill>
                <a:latin typeface="+mj-lt"/>
                <a:ea typeface="+mn-ea"/>
                <a:cs typeface="Calibri" panose="020F0502020204030204" pitchFamily="34" charset="0"/>
              </a:defRPr>
            </a:lvl2pPr>
            <a:lvl3pPr marL="864000" indent="-288000" algn="l" defTabSz="914400" rtl="0" eaLnBrk="1" latinLnBrk="0" hangingPunct="1">
              <a:lnSpc>
                <a:spcPct val="90000"/>
              </a:lnSpc>
              <a:spcBef>
                <a:spcPts val="300"/>
              </a:spcBef>
              <a:buSzPct val="85000"/>
              <a:buFontTx/>
              <a:buBlip>
                <a:blip r:embed="rId4"/>
              </a:buBlip>
              <a:defRPr sz="2000" kern="1200" spc="0">
                <a:solidFill>
                  <a:schemeClr val="tx1"/>
                </a:solidFill>
                <a:latin typeface="+mj-lt"/>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mj-lt"/>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BE" b="0" dirty="0">
                <a:solidFill>
                  <a:schemeClr val="bg1">
                    <a:lumMod val="50000"/>
                  </a:schemeClr>
                </a:solidFill>
              </a:rPr>
              <a:t>Ofwel fiche openklikken =&gt;         </a:t>
            </a:r>
            <a:r>
              <a:rPr lang="nl-BE" sz="1050" b="0" dirty="0">
                <a:solidFill>
                  <a:schemeClr val="bg1">
                    <a:lumMod val="50000"/>
                  </a:schemeClr>
                </a:solidFill>
              </a:rPr>
              <a:t>(rechtsboven) </a:t>
            </a:r>
            <a:r>
              <a:rPr lang="nl-BE" b="0" dirty="0">
                <a:solidFill>
                  <a:schemeClr val="bg1">
                    <a:lumMod val="50000"/>
                  </a:schemeClr>
                </a:solidFill>
              </a:rPr>
              <a:t>=&gt;  </a:t>
            </a:r>
          </a:p>
          <a:p>
            <a:pPr>
              <a:buNone/>
            </a:pPr>
            <a:endParaRPr lang="nl-BE" sz="1300" b="0" dirty="0">
              <a:solidFill>
                <a:schemeClr val="bg1">
                  <a:lumMod val="50000"/>
                </a:schemeClr>
              </a:solidFill>
            </a:endParaRPr>
          </a:p>
          <a:p>
            <a:pPr marL="342900" indent="-342900">
              <a:buFont typeface="Arial" panose="020B0604020202020204" pitchFamily="34" charset="0"/>
              <a:buChar char="•"/>
            </a:pPr>
            <a:r>
              <a:rPr lang="nl-BE" b="0" dirty="0">
                <a:solidFill>
                  <a:schemeClr val="bg1">
                    <a:lumMod val="50000"/>
                  </a:schemeClr>
                </a:solidFill>
              </a:rPr>
              <a:t>Ofwel naar tabblad ‘Mijn fiches’ en dan</a:t>
            </a:r>
          </a:p>
        </p:txBody>
      </p:sp>
      <p:pic>
        <p:nvPicPr>
          <p:cNvPr id="11" name="Afbeelding 10">
            <a:extLst>
              <a:ext uri="{FF2B5EF4-FFF2-40B4-BE49-F238E27FC236}">
                <a16:creationId xmlns:a16="http://schemas.microsoft.com/office/drawing/2014/main" id="{061E15E5-5507-AF13-9116-DB8AE2C59E99}"/>
              </a:ext>
            </a:extLst>
          </p:cNvPr>
          <p:cNvPicPr>
            <a:picLocks noChangeAspect="1"/>
          </p:cNvPicPr>
          <p:nvPr/>
        </p:nvPicPr>
        <p:blipFill>
          <a:blip r:embed="rId9"/>
          <a:stretch>
            <a:fillRect/>
          </a:stretch>
        </p:blipFill>
        <p:spPr>
          <a:xfrm>
            <a:off x="5360657" y="2068706"/>
            <a:ext cx="419136" cy="426757"/>
          </a:xfrm>
          <a:prstGeom prst="rect">
            <a:avLst/>
          </a:prstGeom>
        </p:spPr>
      </p:pic>
      <p:pic>
        <p:nvPicPr>
          <p:cNvPr id="12" name="Afbeelding 11">
            <a:extLst>
              <a:ext uri="{FF2B5EF4-FFF2-40B4-BE49-F238E27FC236}">
                <a16:creationId xmlns:a16="http://schemas.microsoft.com/office/drawing/2014/main" id="{E37F0FEB-54D5-A626-D3F5-B8DF224A8937}"/>
              </a:ext>
            </a:extLst>
          </p:cNvPr>
          <p:cNvPicPr>
            <a:picLocks noChangeAspect="1"/>
          </p:cNvPicPr>
          <p:nvPr/>
        </p:nvPicPr>
        <p:blipFill>
          <a:blip r:embed="rId10"/>
          <a:stretch>
            <a:fillRect/>
          </a:stretch>
        </p:blipFill>
        <p:spPr>
          <a:xfrm>
            <a:off x="6953584" y="2115118"/>
            <a:ext cx="2002177" cy="356824"/>
          </a:xfrm>
          <a:prstGeom prst="rect">
            <a:avLst/>
          </a:prstGeom>
        </p:spPr>
      </p:pic>
      <p:pic>
        <p:nvPicPr>
          <p:cNvPr id="13" name="Afbeelding 12">
            <a:extLst>
              <a:ext uri="{FF2B5EF4-FFF2-40B4-BE49-F238E27FC236}">
                <a16:creationId xmlns:a16="http://schemas.microsoft.com/office/drawing/2014/main" id="{B4D5177A-8A31-590E-182F-8F1B51F5F691}"/>
              </a:ext>
            </a:extLst>
          </p:cNvPr>
          <p:cNvPicPr>
            <a:picLocks noChangeAspect="1"/>
          </p:cNvPicPr>
          <p:nvPr/>
        </p:nvPicPr>
        <p:blipFill>
          <a:blip r:embed="rId9"/>
          <a:stretch>
            <a:fillRect/>
          </a:stretch>
        </p:blipFill>
        <p:spPr>
          <a:xfrm>
            <a:off x="5363101" y="3947823"/>
            <a:ext cx="419136" cy="426757"/>
          </a:xfrm>
          <a:prstGeom prst="rect">
            <a:avLst/>
          </a:prstGeom>
        </p:spPr>
      </p:pic>
      <p:pic>
        <p:nvPicPr>
          <p:cNvPr id="17" name="Afbeelding 16">
            <a:extLst>
              <a:ext uri="{FF2B5EF4-FFF2-40B4-BE49-F238E27FC236}">
                <a16:creationId xmlns:a16="http://schemas.microsoft.com/office/drawing/2014/main" id="{84E0EE58-5A39-3119-DE9E-C8359BBF9695}"/>
              </a:ext>
            </a:extLst>
          </p:cNvPr>
          <p:cNvPicPr>
            <a:picLocks noChangeAspect="1"/>
          </p:cNvPicPr>
          <p:nvPr/>
        </p:nvPicPr>
        <p:blipFill>
          <a:blip r:embed="rId11"/>
          <a:stretch>
            <a:fillRect/>
          </a:stretch>
        </p:blipFill>
        <p:spPr>
          <a:xfrm>
            <a:off x="6953584" y="3962917"/>
            <a:ext cx="1974978" cy="353015"/>
          </a:xfrm>
          <a:prstGeom prst="rect">
            <a:avLst/>
          </a:prstGeom>
        </p:spPr>
      </p:pic>
      <p:pic>
        <p:nvPicPr>
          <p:cNvPr id="18" name="Afbeelding 17">
            <a:extLst>
              <a:ext uri="{FF2B5EF4-FFF2-40B4-BE49-F238E27FC236}">
                <a16:creationId xmlns:a16="http://schemas.microsoft.com/office/drawing/2014/main" id="{5DCB7412-FF37-EFCA-734B-7601C5395133}"/>
              </a:ext>
            </a:extLst>
          </p:cNvPr>
          <p:cNvPicPr>
            <a:picLocks noChangeAspect="1"/>
          </p:cNvPicPr>
          <p:nvPr/>
        </p:nvPicPr>
        <p:blipFill>
          <a:blip r:embed="rId9"/>
          <a:stretch>
            <a:fillRect/>
          </a:stretch>
        </p:blipFill>
        <p:spPr>
          <a:xfrm>
            <a:off x="5360657" y="4534492"/>
            <a:ext cx="419136" cy="426757"/>
          </a:xfrm>
          <a:prstGeom prst="rect">
            <a:avLst/>
          </a:prstGeom>
        </p:spPr>
      </p:pic>
      <p:pic>
        <p:nvPicPr>
          <p:cNvPr id="22" name="Afbeelding 21">
            <a:extLst>
              <a:ext uri="{FF2B5EF4-FFF2-40B4-BE49-F238E27FC236}">
                <a16:creationId xmlns:a16="http://schemas.microsoft.com/office/drawing/2014/main" id="{82A38BA3-4093-A372-B930-6DF3DA100A0A}"/>
              </a:ext>
            </a:extLst>
          </p:cNvPr>
          <p:cNvPicPr>
            <a:picLocks noChangeAspect="1"/>
          </p:cNvPicPr>
          <p:nvPr/>
        </p:nvPicPr>
        <p:blipFill>
          <a:blip r:embed="rId12"/>
          <a:stretch>
            <a:fillRect/>
          </a:stretch>
        </p:blipFill>
        <p:spPr>
          <a:xfrm>
            <a:off x="6965214" y="4583838"/>
            <a:ext cx="1974977" cy="383031"/>
          </a:xfrm>
          <a:prstGeom prst="rect">
            <a:avLst/>
          </a:prstGeom>
        </p:spPr>
      </p:pic>
    </p:spTree>
    <p:extLst>
      <p:ext uri="{BB962C8B-B14F-4D97-AF65-F5344CB8AC3E}">
        <p14:creationId xmlns:p14="http://schemas.microsoft.com/office/powerpoint/2010/main" val="37035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35FCADA-79F2-4378-B30F-2F7F0CF3EF9B}"/>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65</a:t>
            </a:fld>
            <a:endParaRPr lang="nl-BE"/>
          </a:p>
        </p:txBody>
      </p:sp>
      <p:pic>
        <p:nvPicPr>
          <p:cNvPr id="5" name="Afbeelding 4" descr="Afbeelding met tekst&#10;&#10;Automatisch gegenereerde beschrijving">
            <a:extLst>
              <a:ext uri="{FF2B5EF4-FFF2-40B4-BE49-F238E27FC236}">
                <a16:creationId xmlns:a16="http://schemas.microsoft.com/office/drawing/2014/main" id="{ADCD213C-BD77-44AA-9E12-30FACF83D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293" y="1238250"/>
            <a:ext cx="4137413" cy="4137413"/>
          </a:xfrm>
          <a:prstGeom prst="rect">
            <a:avLst/>
          </a:prstGeom>
        </p:spPr>
      </p:pic>
    </p:spTree>
    <p:extLst>
      <p:ext uri="{BB962C8B-B14F-4D97-AF65-F5344CB8AC3E}">
        <p14:creationId xmlns:p14="http://schemas.microsoft.com/office/powerpoint/2010/main" val="3938905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A344D-2D1C-4BE2-8C03-6B2D14E31497}"/>
              </a:ext>
            </a:extLst>
          </p:cNvPr>
          <p:cNvSpPr>
            <a:spLocks noGrp="1"/>
          </p:cNvSpPr>
          <p:nvPr>
            <p:ph type="title"/>
          </p:nvPr>
        </p:nvSpPr>
        <p:spPr>
          <a:xfrm>
            <a:off x="1295999" y="756000"/>
            <a:ext cx="7315201" cy="701325"/>
          </a:xfrm>
        </p:spPr>
        <p:txBody>
          <a:bodyPr/>
          <a:lstStyle/>
          <a:p>
            <a:r>
              <a:rPr lang="nl-BE" sz="2800" i="1" dirty="0">
                <a:solidFill>
                  <a:srgbClr val="0F4C81"/>
                </a:solidFill>
              </a:rPr>
              <a:t>“BIJNA KLAAR: de praktijkfiche staat online, maar ik moet er mijn aanbod nog aan koppelen”</a:t>
            </a:r>
          </a:p>
        </p:txBody>
      </p:sp>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66</a:t>
            </a:fld>
            <a:endParaRPr lang="nl-BE"/>
          </a:p>
        </p:txBody>
      </p:sp>
      <p:pic>
        <p:nvPicPr>
          <p:cNvPr id="9" name="Afbeelding 8" descr="Afbeelding met tekst&#10;&#10;Automatisch gegenereerde beschrijving">
            <a:extLst>
              <a:ext uri="{FF2B5EF4-FFF2-40B4-BE49-F238E27FC236}">
                <a16:creationId xmlns:a16="http://schemas.microsoft.com/office/drawing/2014/main" id="{E6ABE052-9E83-42BE-9F73-B372CA0F4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37" y="485775"/>
            <a:ext cx="904875" cy="904875"/>
          </a:xfrm>
          <a:prstGeom prst="rect">
            <a:avLst/>
          </a:prstGeom>
        </p:spPr>
      </p:pic>
      <p:pic>
        <p:nvPicPr>
          <p:cNvPr id="6" name="Afbeelding 5">
            <a:extLst>
              <a:ext uri="{FF2B5EF4-FFF2-40B4-BE49-F238E27FC236}">
                <a16:creationId xmlns:a16="http://schemas.microsoft.com/office/drawing/2014/main" id="{D9F879A7-1A72-2591-74F9-E3201AB03AD3}"/>
              </a:ext>
            </a:extLst>
          </p:cNvPr>
          <p:cNvPicPr>
            <a:picLocks noChangeAspect="1"/>
          </p:cNvPicPr>
          <p:nvPr/>
        </p:nvPicPr>
        <p:blipFill>
          <a:blip r:embed="rId3"/>
          <a:stretch>
            <a:fillRect/>
          </a:stretch>
        </p:blipFill>
        <p:spPr>
          <a:xfrm>
            <a:off x="807867" y="2133453"/>
            <a:ext cx="8025414" cy="3072623"/>
          </a:xfrm>
          <a:prstGeom prst="rect">
            <a:avLst/>
          </a:prstGeom>
        </p:spPr>
      </p:pic>
      <p:sp>
        <p:nvSpPr>
          <p:cNvPr id="3" name="Rechthoek: afgeronde hoeken 2">
            <a:extLst>
              <a:ext uri="{FF2B5EF4-FFF2-40B4-BE49-F238E27FC236}">
                <a16:creationId xmlns:a16="http://schemas.microsoft.com/office/drawing/2014/main" id="{CA85FB96-D1E8-4BB4-A43E-DE2DABC1938B}"/>
              </a:ext>
            </a:extLst>
          </p:cNvPr>
          <p:cNvSpPr/>
          <p:nvPr/>
        </p:nvSpPr>
        <p:spPr>
          <a:xfrm>
            <a:off x="1295999" y="4585291"/>
            <a:ext cx="2938650" cy="620785"/>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457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9224E7B-6D5D-4425-8B6B-A043447DAC59}"/>
              </a:ext>
            </a:extLst>
          </p:cNvPr>
          <p:cNvSpPr>
            <a:spLocks noGrp="1"/>
          </p:cNvSpPr>
          <p:nvPr>
            <p:ph type="dt" sz="half" idx="10"/>
          </p:nvPr>
        </p:nvSpPr>
        <p:spPr/>
        <p:txBody>
          <a:bodyPr/>
          <a:lstStyle/>
          <a:p>
            <a:fld id="{3C8F769B-E5F5-479A-92BB-2299AFBB05FE}" type="datetime1">
              <a:rPr lang="nl-BE" smtClean="0"/>
              <a:t>18/10/2023</a:t>
            </a:fld>
            <a:endParaRPr lang="nl-BE"/>
          </a:p>
        </p:txBody>
      </p:sp>
      <p:sp>
        <p:nvSpPr>
          <p:cNvPr id="3" name="Tijdelijke aanduiding voor voettekst 2">
            <a:extLst>
              <a:ext uri="{FF2B5EF4-FFF2-40B4-BE49-F238E27FC236}">
                <a16:creationId xmlns:a16="http://schemas.microsoft.com/office/drawing/2014/main" id="{F9609F76-1A1E-4B74-B9CC-B4DA4B7DC0D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68C03FC8-9ABD-4884-8C67-794541D2F50F}"/>
              </a:ext>
            </a:extLst>
          </p:cNvPr>
          <p:cNvSpPr>
            <a:spLocks noGrp="1"/>
          </p:cNvSpPr>
          <p:nvPr>
            <p:ph type="sldNum" sz="quarter" idx="12"/>
          </p:nvPr>
        </p:nvSpPr>
        <p:spPr/>
        <p:txBody>
          <a:bodyPr/>
          <a:lstStyle/>
          <a:p>
            <a:fld id="{A990541D-BF53-4D62-8572-C77BB9EB2F91}" type="slidenum">
              <a:rPr lang="nl-BE" smtClean="0"/>
              <a:t>67</a:t>
            </a:fld>
            <a:endParaRPr lang="nl-BE"/>
          </a:p>
        </p:txBody>
      </p:sp>
      <p:pic>
        <p:nvPicPr>
          <p:cNvPr id="6" name="Afbeelding 5">
            <a:extLst>
              <a:ext uri="{FF2B5EF4-FFF2-40B4-BE49-F238E27FC236}">
                <a16:creationId xmlns:a16="http://schemas.microsoft.com/office/drawing/2014/main" id="{20F44CE3-39AE-CEED-820A-2D1125B0E0DE}"/>
              </a:ext>
            </a:extLst>
          </p:cNvPr>
          <p:cNvPicPr>
            <a:picLocks noChangeAspect="1"/>
          </p:cNvPicPr>
          <p:nvPr/>
        </p:nvPicPr>
        <p:blipFill>
          <a:blip r:embed="rId2"/>
          <a:stretch>
            <a:fillRect/>
          </a:stretch>
        </p:blipFill>
        <p:spPr>
          <a:xfrm>
            <a:off x="546693" y="1804002"/>
            <a:ext cx="8220723" cy="2027937"/>
          </a:xfrm>
          <a:prstGeom prst="rect">
            <a:avLst/>
          </a:prstGeom>
        </p:spPr>
      </p:pic>
      <p:sp>
        <p:nvSpPr>
          <p:cNvPr id="7" name="Pijl: rechts 6">
            <a:extLst>
              <a:ext uri="{FF2B5EF4-FFF2-40B4-BE49-F238E27FC236}">
                <a16:creationId xmlns:a16="http://schemas.microsoft.com/office/drawing/2014/main" id="{33B5C3A1-FA84-4B68-8272-9243CCE5E97D}"/>
              </a:ext>
            </a:extLst>
          </p:cNvPr>
          <p:cNvSpPr/>
          <p:nvPr/>
        </p:nvSpPr>
        <p:spPr>
          <a:xfrm>
            <a:off x="7776107" y="1873391"/>
            <a:ext cx="576560" cy="246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9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68</a:t>
            </a:fld>
            <a:endParaRPr lang="nl-BE"/>
          </a:p>
        </p:txBody>
      </p:sp>
      <p:pic>
        <p:nvPicPr>
          <p:cNvPr id="3" name="Afbeelding 2">
            <a:extLst>
              <a:ext uri="{FF2B5EF4-FFF2-40B4-BE49-F238E27FC236}">
                <a16:creationId xmlns:a16="http://schemas.microsoft.com/office/drawing/2014/main" id="{4C990B7B-25EF-5F74-4F10-97FAA581F462}"/>
              </a:ext>
            </a:extLst>
          </p:cNvPr>
          <p:cNvPicPr>
            <a:picLocks noChangeAspect="1"/>
          </p:cNvPicPr>
          <p:nvPr/>
        </p:nvPicPr>
        <p:blipFill>
          <a:blip r:embed="rId2"/>
          <a:stretch>
            <a:fillRect/>
          </a:stretch>
        </p:blipFill>
        <p:spPr>
          <a:xfrm>
            <a:off x="408373" y="1765939"/>
            <a:ext cx="8735627" cy="2464803"/>
          </a:xfrm>
          <a:prstGeom prst="rect">
            <a:avLst/>
          </a:prstGeom>
        </p:spPr>
      </p:pic>
      <p:sp>
        <p:nvSpPr>
          <p:cNvPr id="5" name="Pijl: rechts 4">
            <a:extLst>
              <a:ext uri="{FF2B5EF4-FFF2-40B4-BE49-F238E27FC236}">
                <a16:creationId xmlns:a16="http://schemas.microsoft.com/office/drawing/2014/main" id="{AACBD5E2-2FC0-4E3F-A06A-62C19270CDF2}"/>
              </a:ext>
            </a:extLst>
          </p:cNvPr>
          <p:cNvSpPr/>
          <p:nvPr/>
        </p:nvSpPr>
        <p:spPr>
          <a:xfrm>
            <a:off x="6891178" y="3907107"/>
            <a:ext cx="576560" cy="246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160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nummer&#10;&#10;Automatisch gegenereerde beschrijving">
            <a:extLst>
              <a:ext uri="{FF2B5EF4-FFF2-40B4-BE49-F238E27FC236}">
                <a16:creationId xmlns:a16="http://schemas.microsoft.com/office/drawing/2014/main" id="{9E6ABCA0-8488-AF65-E562-FCB423180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336" y="562062"/>
            <a:ext cx="4294122" cy="5002860"/>
          </a:xfrm>
          <a:prstGeom prst="rect">
            <a:avLst/>
          </a:prstGeom>
        </p:spPr>
      </p:pic>
    </p:spTree>
    <p:extLst>
      <p:ext uri="{BB962C8B-B14F-4D97-AF65-F5344CB8AC3E}">
        <p14:creationId xmlns:p14="http://schemas.microsoft.com/office/powerpoint/2010/main" val="14292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89FC948-0003-CA17-A26B-4ED5B6494ACB}"/>
              </a:ext>
            </a:extLst>
          </p:cNvPr>
          <p:cNvSpPr>
            <a:spLocks noGrp="1"/>
          </p:cNvSpPr>
          <p:nvPr>
            <p:ph type="ctrTitle"/>
          </p:nvPr>
        </p:nvSpPr>
        <p:spPr>
          <a:xfrm>
            <a:off x="410299" y="529013"/>
            <a:ext cx="4046291" cy="1943999"/>
          </a:xfrm>
        </p:spPr>
        <p:txBody>
          <a:bodyPr/>
          <a:lstStyle/>
          <a:p>
            <a:r>
              <a:rPr lang="nl-BE" sz="4800" dirty="0"/>
              <a:t>Wie zit achter de Sociale Kaart?</a:t>
            </a:r>
            <a:br>
              <a:rPr lang="nl-BE" sz="2800" dirty="0"/>
            </a:br>
            <a:endParaRPr lang="nl-BE" dirty="0"/>
          </a:p>
        </p:txBody>
      </p:sp>
      <p:pic>
        <p:nvPicPr>
          <p:cNvPr id="6" name="Afbeelding 5">
            <a:extLst>
              <a:ext uri="{FF2B5EF4-FFF2-40B4-BE49-F238E27FC236}">
                <a16:creationId xmlns:a16="http://schemas.microsoft.com/office/drawing/2014/main" id="{8AA380F8-82FE-BE42-A03C-DE10F245A513}"/>
              </a:ext>
            </a:extLst>
          </p:cNvPr>
          <p:cNvPicPr>
            <a:picLocks noChangeAspect="1"/>
          </p:cNvPicPr>
          <p:nvPr/>
        </p:nvPicPr>
        <p:blipFill>
          <a:blip r:embed="rId2"/>
          <a:stretch>
            <a:fillRect/>
          </a:stretch>
        </p:blipFill>
        <p:spPr>
          <a:xfrm>
            <a:off x="410299" y="2714219"/>
            <a:ext cx="8663794" cy="3804352"/>
          </a:xfrm>
          <a:prstGeom prst="rect">
            <a:avLst/>
          </a:prstGeom>
        </p:spPr>
      </p:pic>
      <p:sp>
        <p:nvSpPr>
          <p:cNvPr id="8" name="Pijl: rechts 7">
            <a:extLst>
              <a:ext uri="{FF2B5EF4-FFF2-40B4-BE49-F238E27FC236}">
                <a16:creationId xmlns:a16="http://schemas.microsoft.com/office/drawing/2014/main" id="{745AF73F-E9FF-4AB6-F7A6-B8EBD06AF228}"/>
              </a:ext>
            </a:extLst>
          </p:cNvPr>
          <p:cNvSpPr/>
          <p:nvPr/>
        </p:nvSpPr>
        <p:spPr>
          <a:xfrm rot="5400000">
            <a:off x="5222071" y="2406183"/>
            <a:ext cx="618493" cy="374865"/>
          </a:xfrm>
          <a:prstGeom prst="rightArrow">
            <a:avLst/>
          </a:prstGeom>
          <a:solidFill>
            <a:srgbClr val="8BA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369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111E-6 -7.40741E-7 L -0.00295 0.50972 " pathEditMode="relative" rAng="0" ptsTypes="AA">
                                      <p:cBhvr>
                                        <p:cTn id="6" dur="2000" fill="hold"/>
                                        <p:tgtEl>
                                          <p:spTgt spid="8"/>
                                        </p:tgtEl>
                                        <p:attrNameLst>
                                          <p:attrName>ppt_x</p:attrName>
                                          <p:attrName>ppt_y</p:attrName>
                                        </p:attrNameLst>
                                      </p:cBhvr>
                                      <p:rCtr x="-156" y="2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70</a:t>
            </a:fld>
            <a:endParaRPr lang="nl-BE"/>
          </a:p>
        </p:txBody>
      </p:sp>
      <p:pic>
        <p:nvPicPr>
          <p:cNvPr id="4098" name="Picture 2">
            <a:extLst>
              <a:ext uri="{FF2B5EF4-FFF2-40B4-BE49-F238E27FC236}">
                <a16:creationId xmlns:a16="http://schemas.microsoft.com/office/drawing/2014/main" id="{96B42E3B-2733-4349-98A5-4D55D23F7E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678"/>
          <a:stretch/>
        </p:blipFill>
        <p:spPr bwMode="auto">
          <a:xfrm>
            <a:off x="310392" y="996733"/>
            <a:ext cx="8833607" cy="1018498"/>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410B944C-6E7C-97A0-0CB2-9ACBB9048A63}"/>
              </a:ext>
            </a:extLst>
          </p:cNvPr>
          <p:cNvPicPr>
            <a:picLocks noChangeAspect="1"/>
          </p:cNvPicPr>
          <p:nvPr/>
        </p:nvPicPr>
        <p:blipFill>
          <a:blip r:embed="rId3"/>
          <a:stretch>
            <a:fillRect/>
          </a:stretch>
        </p:blipFill>
        <p:spPr>
          <a:xfrm>
            <a:off x="389638" y="2015231"/>
            <a:ext cx="8754361" cy="2027937"/>
          </a:xfrm>
          <a:prstGeom prst="rect">
            <a:avLst/>
          </a:prstGeom>
        </p:spPr>
      </p:pic>
    </p:spTree>
    <p:extLst>
      <p:ext uri="{BB962C8B-B14F-4D97-AF65-F5344CB8AC3E}">
        <p14:creationId xmlns:p14="http://schemas.microsoft.com/office/powerpoint/2010/main" val="3628473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71</a:t>
            </a:fld>
            <a:endParaRPr lang="nl-BE"/>
          </a:p>
        </p:txBody>
      </p:sp>
      <p:sp>
        <p:nvSpPr>
          <p:cNvPr id="5" name="Titel 1">
            <a:extLst>
              <a:ext uri="{FF2B5EF4-FFF2-40B4-BE49-F238E27FC236}">
                <a16:creationId xmlns:a16="http://schemas.microsoft.com/office/drawing/2014/main" id="{428179BD-E8B0-48C6-8430-94B06E25F80C}"/>
              </a:ext>
            </a:extLst>
          </p:cNvPr>
          <p:cNvSpPr>
            <a:spLocks noGrp="1"/>
          </p:cNvSpPr>
          <p:nvPr>
            <p:ph type="title"/>
          </p:nvPr>
        </p:nvSpPr>
        <p:spPr>
          <a:xfrm>
            <a:off x="1332000" y="250219"/>
            <a:ext cx="7416000" cy="1116000"/>
          </a:xfrm>
        </p:spPr>
        <p:txBody>
          <a:bodyPr/>
          <a:lstStyle/>
          <a:p>
            <a:r>
              <a:rPr lang="nl-BE" sz="2800" b="0"/>
              <a:t>Na goedkeuring door Team Sociale Kaart (of…):</a:t>
            </a:r>
          </a:p>
        </p:txBody>
      </p:sp>
      <p:pic>
        <p:nvPicPr>
          <p:cNvPr id="3" name="Afbeelding 2">
            <a:extLst>
              <a:ext uri="{FF2B5EF4-FFF2-40B4-BE49-F238E27FC236}">
                <a16:creationId xmlns:a16="http://schemas.microsoft.com/office/drawing/2014/main" id="{A09E3A4D-CB40-3C4E-2839-39F7745F66C3}"/>
              </a:ext>
            </a:extLst>
          </p:cNvPr>
          <p:cNvPicPr>
            <a:picLocks noChangeAspect="1"/>
          </p:cNvPicPr>
          <p:nvPr/>
        </p:nvPicPr>
        <p:blipFill>
          <a:blip r:embed="rId2"/>
          <a:stretch>
            <a:fillRect/>
          </a:stretch>
        </p:blipFill>
        <p:spPr>
          <a:xfrm>
            <a:off x="346229" y="2003577"/>
            <a:ext cx="8797771" cy="2850845"/>
          </a:xfrm>
          <a:prstGeom prst="rect">
            <a:avLst/>
          </a:prstGeom>
        </p:spPr>
      </p:pic>
    </p:spTree>
    <p:extLst>
      <p:ext uri="{BB962C8B-B14F-4D97-AF65-F5344CB8AC3E}">
        <p14:creationId xmlns:p14="http://schemas.microsoft.com/office/powerpoint/2010/main" val="4149168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35FCADA-79F2-4378-B30F-2F7F0CF3EF9B}"/>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72</a:t>
            </a:fld>
            <a:endParaRPr lang="nl-BE"/>
          </a:p>
        </p:txBody>
      </p:sp>
      <p:pic>
        <p:nvPicPr>
          <p:cNvPr id="5" name="Afbeelding 4" descr="Afbeelding met tekst&#10;&#10;Automatisch gegenereerde beschrijving">
            <a:extLst>
              <a:ext uri="{FF2B5EF4-FFF2-40B4-BE49-F238E27FC236}">
                <a16:creationId xmlns:a16="http://schemas.microsoft.com/office/drawing/2014/main" id="{ADCD213C-BD77-44AA-9E12-30FACF83D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293" y="1238250"/>
            <a:ext cx="4137413" cy="4137413"/>
          </a:xfrm>
          <a:prstGeom prst="rect">
            <a:avLst/>
          </a:prstGeom>
        </p:spPr>
      </p:pic>
    </p:spTree>
    <p:extLst>
      <p:ext uri="{BB962C8B-B14F-4D97-AF65-F5344CB8AC3E}">
        <p14:creationId xmlns:p14="http://schemas.microsoft.com/office/powerpoint/2010/main" val="3382571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4F482247-6FFD-385E-8B37-230A54A36949}"/>
              </a:ext>
            </a:extLst>
          </p:cNvPr>
          <p:cNvPicPr>
            <a:picLocks noChangeAspect="1"/>
          </p:cNvPicPr>
          <p:nvPr/>
        </p:nvPicPr>
        <p:blipFill>
          <a:blip r:embed="rId2"/>
          <a:stretch>
            <a:fillRect/>
          </a:stretch>
        </p:blipFill>
        <p:spPr>
          <a:xfrm>
            <a:off x="791773" y="1856926"/>
            <a:ext cx="7510009" cy="1606090"/>
          </a:xfrm>
          <a:prstGeom prst="rect">
            <a:avLst/>
          </a:prstGeom>
        </p:spPr>
      </p:pic>
      <p:pic>
        <p:nvPicPr>
          <p:cNvPr id="15" name="Afbeelding 14">
            <a:extLst>
              <a:ext uri="{FF2B5EF4-FFF2-40B4-BE49-F238E27FC236}">
                <a16:creationId xmlns:a16="http://schemas.microsoft.com/office/drawing/2014/main" id="{18085355-C6B8-B521-B332-BA42DB09B585}"/>
              </a:ext>
            </a:extLst>
          </p:cNvPr>
          <p:cNvPicPr>
            <a:picLocks noChangeAspect="1"/>
          </p:cNvPicPr>
          <p:nvPr/>
        </p:nvPicPr>
        <p:blipFill>
          <a:blip r:embed="rId3"/>
          <a:stretch>
            <a:fillRect/>
          </a:stretch>
        </p:blipFill>
        <p:spPr>
          <a:xfrm>
            <a:off x="2771576" y="3799459"/>
            <a:ext cx="5867874" cy="2555769"/>
          </a:xfrm>
          <a:prstGeom prst="rect">
            <a:avLst/>
          </a:prstGeom>
        </p:spPr>
      </p:pic>
      <p:sp>
        <p:nvSpPr>
          <p:cNvPr id="2" name="Titel 1">
            <a:extLst>
              <a:ext uri="{FF2B5EF4-FFF2-40B4-BE49-F238E27FC236}">
                <a16:creationId xmlns:a16="http://schemas.microsoft.com/office/drawing/2014/main" id="{D1CA344D-2D1C-4BE2-8C03-6B2D14E31497}"/>
              </a:ext>
            </a:extLst>
          </p:cNvPr>
          <p:cNvSpPr>
            <a:spLocks noGrp="1"/>
          </p:cNvSpPr>
          <p:nvPr>
            <p:ph type="title"/>
          </p:nvPr>
        </p:nvSpPr>
        <p:spPr>
          <a:xfrm>
            <a:off x="1295999" y="756000"/>
            <a:ext cx="6136647" cy="701325"/>
          </a:xfrm>
        </p:spPr>
        <p:txBody>
          <a:bodyPr/>
          <a:lstStyle/>
          <a:p>
            <a:r>
              <a:rPr lang="nl-BE" sz="2800" i="1" dirty="0">
                <a:solidFill>
                  <a:srgbClr val="0F4C81"/>
                </a:solidFill>
              </a:rPr>
              <a:t>“ZELF EEN PRAKTIJKFICHE AANMAKEN, want de praktijkfiche bestaat nog niet…”</a:t>
            </a:r>
          </a:p>
        </p:txBody>
      </p:sp>
      <p:sp>
        <p:nvSpPr>
          <p:cNvPr id="4" name="Tijdelijke aanduiding voor dianummer 3">
            <a:extLst>
              <a:ext uri="{FF2B5EF4-FFF2-40B4-BE49-F238E27FC236}">
                <a16:creationId xmlns:a16="http://schemas.microsoft.com/office/drawing/2014/main" id="{8A4F99C1-AEFB-4BA8-9CBE-92ECE33F1713}"/>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73</a:t>
            </a:fld>
            <a:endParaRPr lang="nl-BE"/>
          </a:p>
        </p:txBody>
      </p:sp>
      <p:pic>
        <p:nvPicPr>
          <p:cNvPr id="9" name="Afbeelding 8" descr="Afbeelding met tekst&#10;&#10;Automatisch gegenereerde beschrijving">
            <a:extLst>
              <a:ext uri="{FF2B5EF4-FFF2-40B4-BE49-F238E27FC236}">
                <a16:creationId xmlns:a16="http://schemas.microsoft.com/office/drawing/2014/main" id="{E6ABE052-9E83-42BE-9F73-B372CA0F4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337" y="485775"/>
            <a:ext cx="904875" cy="904875"/>
          </a:xfrm>
          <a:prstGeom prst="rect">
            <a:avLst/>
          </a:prstGeom>
        </p:spPr>
      </p:pic>
      <p:sp>
        <p:nvSpPr>
          <p:cNvPr id="11" name="Rechthoek: afgeronde hoeken 10">
            <a:extLst>
              <a:ext uri="{FF2B5EF4-FFF2-40B4-BE49-F238E27FC236}">
                <a16:creationId xmlns:a16="http://schemas.microsoft.com/office/drawing/2014/main" id="{8052873F-8A26-4B93-A448-BD661A98CF3C}"/>
              </a:ext>
            </a:extLst>
          </p:cNvPr>
          <p:cNvSpPr/>
          <p:nvPr/>
        </p:nvSpPr>
        <p:spPr>
          <a:xfrm>
            <a:off x="5764848" y="3049402"/>
            <a:ext cx="2296972" cy="281331"/>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4D6A3D3E-BCEC-4006-9672-86E5B8E0172D}"/>
              </a:ext>
            </a:extLst>
          </p:cNvPr>
          <p:cNvSpPr/>
          <p:nvPr/>
        </p:nvSpPr>
        <p:spPr>
          <a:xfrm>
            <a:off x="4284427" y="5765547"/>
            <a:ext cx="1789599" cy="281331"/>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descr="Afbeelding met tekst, illustratie, vectorafbeeldingen&#10;&#10;Automatisch gegenereerde beschrijving">
            <a:hlinkClick r:id="rId5"/>
            <a:extLst>
              <a:ext uri="{FF2B5EF4-FFF2-40B4-BE49-F238E27FC236}">
                <a16:creationId xmlns:a16="http://schemas.microsoft.com/office/drawing/2014/main" id="{D46BD873-D549-41F5-A519-584BF21231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1492" y="38873"/>
            <a:ext cx="717127" cy="717127"/>
          </a:xfrm>
          <a:prstGeom prst="rect">
            <a:avLst/>
          </a:prstGeom>
        </p:spPr>
      </p:pic>
      <p:sp>
        <p:nvSpPr>
          <p:cNvPr id="5" name="Tekstvak 4">
            <a:extLst>
              <a:ext uri="{FF2B5EF4-FFF2-40B4-BE49-F238E27FC236}">
                <a16:creationId xmlns:a16="http://schemas.microsoft.com/office/drawing/2014/main" id="{F3A2F195-A453-21A3-B4B2-00EF3A8344FA}"/>
              </a:ext>
            </a:extLst>
          </p:cNvPr>
          <p:cNvSpPr txBox="1"/>
          <p:nvPr/>
        </p:nvSpPr>
        <p:spPr>
          <a:xfrm>
            <a:off x="1730773" y="3744626"/>
            <a:ext cx="627095" cy="523220"/>
          </a:xfrm>
          <a:prstGeom prst="rect">
            <a:avLst/>
          </a:prstGeom>
          <a:noFill/>
        </p:spPr>
        <p:txBody>
          <a:bodyPr wrap="none" rtlCol="0">
            <a:spAutoFit/>
          </a:bodyPr>
          <a:lstStyle/>
          <a:p>
            <a:r>
              <a:rPr lang="nl-BE" sz="2800" dirty="0">
                <a:solidFill>
                  <a:schemeClr val="accent1"/>
                </a:solidFill>
              </a:rPr>
              <a:t>Of:</a:t>
            </a:r>
          </a:p>
        </p:txBody>
      </p:sp>
    </p:spTree>
    <p:extLst>
      <p:ext uri="{BB962C8B-B14F-4D97-AF65-F5344CB8AC3E}">
        <p14:creationId xmlns:p14="http://schemas.microsoft.com/office/powerpoint/2010/main" val="2377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833C34-9E05-4BCF-A290-4539198209BB}"/>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74</a:t>
            </a:fld>
            <a:endParaRPr lang="nl-BE"/>
          </a:p>
        </p:txBody>
      </p:sp>
      <p:pic>
        <p:nvPicPr>
          <p:cNvPr id="3" name="Afbeelding 2">
            <a:extLst>
              <a:ext uri="{FF2B5EF4-FFF2-40B4-BE49-F238E27FC236}">
                <a16:creationId xmlns:a16="http://schemas.microsoft.com/office/drawing/2014/main" id="{D1A77B29-1880-43D6-613A-824F4747076A}"/>
              </a:ext>
            </a:extLst>
          </p:cNvPr>
          <p:cNvPicPr>
            <a:picLocks noChangeAspect="1"/>
          </p:cNvPicPr>
          <p:nvPr/>
        </p:nvPicPr>
        <p:blipFill>
          <a:blip r:embed="rId2"/>
          <a:stretch>
            <a:fillRect/>
          </a:stretch>
        </p:blipFill>
        <p:spPr>
          <a:xfrm>
            <a:off x="491018" y="1472533"/>
            <a:ext cx="8321761" cy="2865368"/>
          </a:xfrm>
          <a:prstGeom prst="rect">
            <a:avLst/>
          </a:prstGeom>
        </p:spPr>
      </p:pic>
    </p:spTree>
    <p:extLst>
      <p:ext uri="{BB962C8B-B14F-4D97-AF65-F5344CB8AC3E}">
        <p14:creationId xmlns:p14="http://schemas.microsoft.com/office/powerpoint/2010/main" val="986933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75</a:t>
            </a:fld>
            <a:endParaRPr lang="nl-BE"/>
          </a:p>
        </p:txBody>
      </p:sp>
      <p:pic>
        <p:nvPicPr>
          <p:cNvPr id="3" name="Afbeelding 2">
            <a:extLst>
              <a:ext uri="{FF2B5EF4-FFF2-40B4-BE49-F238E27FC236}">
                <a16:creationId xmlns:a16="http://schemas.microsoft.com/office/drawing/2014/main" id="{6FB15498-C87B-0F98-01F1-6801B0F4112A}"/>
              </a:ext>
            </a:extLst>
          </p:cNvPr>
          <p:cNvPicPr>
            <a:picLocks noChangeAspect="1"/>
          </p:cNvPicPr>
          <p:nvPr/>
        </p:nvPicPr>
        <p:blipFill>
          <a:blip r:embed="rId2"/>
          <a:stretch>
            <a:fillRect/>
          </a:stretch>
        </p:blipFill>
        <p:spPr>
          <a:xfrm>
            <a:off x="435007" y="1949430"/>
            <a:ext cx="8630461" cy="2373995"/>
          </a:xfrm>
          <a:prstGeom prst="rect">
            <a:avLst/>
          </a:prstGeom>
        </p:spPr>
      </p:pic>
    </p:spTree>
    <p:extLst>
      <p:ext uri="{BB962C8B-B14F-4D97-AF65-F5344CB8AC3E}">
        <p14:creationId xmlns:p14="http://schemas.microsoft.com/office/powerpoint/2010/main" val="941223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76</a:t>
            </a:fld>
            <a:endParaRPr lang="nl-BE"/>
          </a:p>
        </p:txBody>
      </p:sp>
      <p:pic>
        <p:nvPicPr>
          <p:cNvPr id="3" name="Afbeelding 2">
            <a:extLst>
              <a:ext uri="{FF2B5EF4-FFF2-40B4-BE49-F238E27FC236}">
                <a16:creationId xmlns:a16="http://schemas.microsoft.com/office/drawing/2014/main" id="{91555FFC-4EE0-FC25-E8C7-D327BD074019}"/>
              </a:ext>
            </a:extLst>
          </p:cNvPr>
          <p:cNvPicPr>
            <a:picLocks noChangeAspect="1"/>
          </p:cNvPicPr>
          <p:nvPr/>
        </p:nvPicPr>
        <p:blipFill rotWithShape="1">
          <a:blip r:embed="rId2"/>
          <a:srcRect b="1427"/>
          <a:stretch/>
        </p:blipFill>
        <p:spPr>
          <a:xfrm>
            <a:off x="377973" y="914426"/>
            <a:ext cx="8408264" cy="4225745"/>
          </a:xfrm>
          <a:prstGeom prst="rect">
            <a:avLst/>
          </a:prstGeom>
        </p:spPr>
      </p:pic>
      <p:sp>
        <p:nvSpPr>
          <p:cNvPr id="5" name="Rechthoek: afgeronde hoeken 4">
            <a:extLst>
              <a:ext uri="{FF2B5EF4-FFF2-40B4-BE49-F238E27FC236}">
                <a16:creationId xmlns:a16="http://schemas.microsoft.com/office/drawing/2014/main" id="{4649B8A2-950F-46FE-BA7B-3A92F9CB5D8B}"/>
              </a:ext>
            </a:extLst>
          </p:cNvPr>
          <p:cNvSpPr/>
          <p:nvPr/>
        </p:nvSpPr>
        <p:spPr>
          <a:xfrm>
            <a:off x="475627" y="1137726"/>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2408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598224-AED7-C607-3763-AA08C5FE21D4}"/>
              </a:ext>
            </a:extLst>
          </p:cNvPr>
          <p:cNvPicPr>
            <a:picLocks noChangeAspect="1"/>
          </p:cNvPicPr>
          <p:nvPr/>
        </p:nvPicPr>
        <p:blipFill>
          <a:blip r:embed="rId2"/>
          <a:stretch>
            <a:fillRect/>
          </a:stretch>
        </p:blipFill>
        <p:spPr>
          <a:xfrm>
            <a:off x="516616" y="1400960"/>
            <a:ext cx="8498335" cy="3974469"/>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77</a:t>
            </a:fld>
            <a:endParaRPr lang="nl-BE"/>
          </a:p>
        </p:txBody>
      </p:sp>
      <p:sp>
        <p:nvSpPr>
          <p:cNvPr id="5" name="Rechthoek: afgeronde hoeken 4">
            <a:extLst>
              <a:ext uri="{FF2B5EF4-FFF2-40B4-BE49-F238E27FC236}">
                <a16:creationId xmlns:a16="http://schemas.microsoft.com/office/drawing/2014/main" id="{209390D2-52E7-4444-9F26-78CB9B44A015}"/>
              </a:ext>
            </a:extLst>
          </p:cNvPr>
          <p:cNvSpPr/>
          <p:nvPr/>
        </p:nvSpPr>
        <p:spPr>
          <a:xfrm>
            <a:off x="4879705" y="3393579"/>
            <a:ext cx="1547728" cy="414941"/>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56581A30-1418-466A-94C5-252A706C036F}"/>
              </a:ext>
            </a:extLst>
          </p:cNvPr>
          <p:cNvSpPr/>
          <p:nvPr/>
        </p:nvSpPr>
        <p:spPr>
          <a:xfrm>
            <a:off x="622171" y="2199950"/>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418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78</a:t>
            </a:fld>
            <a:endParaRPr lang="nl-BE"/>
          </a:p>
        </p:txBody>
      </p:sp>
      <p:pic>
        <p:nvPicPr>
          <p:cNvPr id="3" name="Afbeelding 2">
            <a:extLst>
              <a:ext uri="{FF2B5EF4-FFF2-40B4-BE49-F238E27FC236}">
                <a16:creationId xmlns:a16="http://schemas.microsoft.com/office/drawing/2014/main" id="{BDC8D2D3-2D51-04E9-FD65-16EEF26DB4DF}"/>
              </a:ext>
            </a:extLst>
          </p:cNvPr>
          <p:cNvPicPr>
            <a:picLocks noChangeAspect="1"/>
          </p:cNvPicPr>
          <p:nvPr/>
        </p:nvPicPr>
        <p:blipFill>
          <a:blip r:embed="rId2"/>
          <a:stretch>
            <a:fillRect/>
          </a:stretch>
        </p:blipFill>
        <p:spPr>
          <a:xfrm>
            <a:off x="351856" y="1104886"/>
            <a:ext cx="8548508" cy="4053040"/>
          </a:xfrm>
          <a:prstGeom prst="rect">
            <a:avLst/>
          </a:prstGeom>
        </p:spPr>
      </p:pic>
      <p:sp>
        <p:nvSpPr>
          <p:cNvPr id="5" name="Rechthoek: afgeronde hoeken 4">
            <a:extLst>
              <a:ext uri="{FF2B5EF4-FFF2-40B4-BE49-F238E27FC236}">
                <a16:creationId xmlns:a16="http://schemas.microsoft.com/office/drawing/2014/main" id="{0B82F91F-DB7D-4749-87F8-4903DA755215}"/>
              </a:ext>
            </a:extLst>
          </p:cNvPr>
          <p:cNvSpPr/>
          <p:nvPr/>
        </p:nvSpPr>
        <p:spPr>
          <a:xfrm>
            <a:off x="440633" y="1923766"/>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62330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80A6CBC-7E75-39DD-66C8-8C0BFA557FAB}"/>
              </a:ext>
            </a:extLst>
          </p:cNvPr>
          <p:cNvPicPr>
            <a:picLocks noChangeAspect="1"/>
          </p:cNvPicPr>
          <p:nvPr/>
        </p:nvPicPr>
        <p:blipFill>
          <a:blip r:embed="rId2"/>
          <a:stretch>
            <a:fillRect/>
          </a:stretch>
        </p:blipFill>
        <p:spPr>
          <a:xfrm>
            <a:off x="430227" y="1471617"/>
            <a:ext cx="8589485" cy="3914765"/>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79</a:t>
            </a:fld>
            <a:endParaRPr lang="nl-BE"/>
          </a:p>
        </p:txBody>
      </p:sp>
      <p:sp>
        <p:nvSpPr>
          <p:cNvPr id="5" name="Rechthoek: afgeronde hoeken 4">
            <a:extLst>
              <a:ext uri="{FF2B5EF4-FFF2-40B4-BE49-F238E27FC236}">
                <a16:creationId xmlns:a16="http://schemas.microsoft.com/office/drawing/2014/main" id="{69A8AE17-BC5F-45F3-A54B-65061011D93A}"/>
              </a:ext>
            </a:extLst>
          </p:cNvPr>
          <p:cNvSpPr/>
          <p:nvPr/>
        </p:nvSpPr>
        <p:spPr>
          <a:xfrm>
            <a:off x="536082" y="2632349"/>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26580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F08573E-F5B9-73E4-0741-0A90E142D55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a:t>
            </a:fld>
            <a:endParaRPr lang="nl-BE" dirty="0"/>
          </a:p>
        </p:txBody>
      </p:sp>
      <p:pic>
        <p:nvPicPr>
          <p:cNvPr id="5" name="Afbeelding 4">
            <a:extLst>
              <a:ext uri="{FF2B5EF4-FFF2-40B4-BE49-F238E27FC236}">
                <a16:creationId xmlns:a16="http://schemas.microsoft.com/office/drawing/2014/main" id="{A1DDE5C5-2B70-209F-E435-5C1EFA19E050}"/>
              </a:ext>
            </a:extLst>
          </p:cNvPr>
          <p:cNvPicPr>
            <a:picLocks noChangeAspect="1"/>
          </p:cNvPicPr>
          <p:nvPr/>
        </p:nvPicPr>
        <p:blipFill>
          <a:blip r:embed="rId2"/>
          <a:stretch>
            <a:fillRect/>
          </a:stretch>
        </p:blipFill>
        <p:spPr>
          <a:xfrm>
            <a:off x="137898" y="1710356"/>
            <a:ext cx="8868204" cy="3692155"/>
          </a:xfrm>
          <a:prstGeom prst="rect">
            <a:avLst/>
          </a:prstGeom>
        </p:spPr>
      </p:pic>
      <p:sp>
        <p:nvSpPr>
          <p:cNvPr id="6" name="Pijl: rechts 5">
            <a:extLst>
              <a:ext uri="{FF2B5EF4-FFF2-40B4-BE49-F238E27FC236}">
                <a16:creationId xmlns:a16="http://schemas.microsoft.com/office/drawing/2014/main" id="{5CECFFE6-2860-E38A-78BD-FA01F05DFD02}"/>
              </a:ext>
            </a:extLst>
          </p:cNvPr>
          <p:cNvSpPr/>
          <p:nvPr/>
        </p:nvSpPr>
        <p:spPr>
          <a:xfrm rot="5400000">
            <a:off x="4250734" y="1070654"/>
            <a:ext cx="642532" cy="381632"/>
          </a:xfrm>
          <a:prstGeom prst="rightArrow">
            <a:avLst/>
          </a:prstGeom>
          <a:solidFill>
            <a:srgbClr val="8BA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descr="Afbeelding met tekst, Lettertype, schermopname, logo&#10;&#10;Automatisch gegenereerde beschrijving">
            <a:extLst>
              <a:ext uri="{FF2B5EF4-FFF2-40B4-BE49-F238E27FC236}">
                <a16:creationId xmlns:a16="http://schemas.microsoft.com/office/drawing/2014/main" id="{E061B9B2-0EF7-B375-4FC1-95336358E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136" y="4980402"/>
            <a:ext cx="3275307" cy="813368"/>
          </a:xfrm>
          <a:prstGeom prst="rect">
            <a:avLst/>
          </a:prstGeom>
        </p:spPr>
      </p:pic>
      <p:pic>
        <p:nvPicPr>
          <p:cNvPr id="10" name="Afbeelding 9" descr="Afbeelding met Graphics, clipart, Lettertype, symbool&#10;&#10;Automatisch gegenereerde beschrijving">
            <a:extLst>
              <a:ext uri="{FF2B5EF4-FFF2-40B4-BE49-F238E27FC236}">
                <a16:creationId xmlns:a16="http://schemas.microsoft.com/office/drawing/2014/main" id="{C629F2FC-A46A-BA72-2FF6-76D46EBCD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233" y="4980402"/>
            <a:ext cx="890225" cy="878408"/>
          </a:xfrm>
          <a:prstGeom prst="rect">
            <a:avLst/>
          </a:prstGeom>
        </p:spPr>
      </p:pic>
      <p:pic>
        <p:nvPicPr>
          <p:cNvPr id="12" name="Afbeelding 11" descr="Afbeelding met Lettertype, Graphics, logo, cirkel&#10;&#10;Automatisch gegenereerde beschrijving">
            <a:extLst>
              <a:ext uri="{FF2B5EF4-FFF2-40B4-BE49-F238E27FC236}">
                <a16:creationId xmlns:a16="http://schemas.microsoft.com/office/drawing/2014/main" id="{773F2034-C3B1-ED24-A8DF-EA4633F3F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3087" y="4980402"/>
            <a:ext cx="890225" cy="890225"/>
          </a:xfrm>
          <a:prstGeom prst="rect">
            <a:avLst/>
          </a:prstGeom>
        </p:spPr>
      </p:pic>
    </p:spTree>
    <p:extLst>
      <p:ext uri="{BB962C8B-B14F-4D97-AF65-F5344CB8AC3E}">
        <p14:creationId xmlns:p14="http://schemas.microsoft.com/office/powerpoint/2010/main" val="91958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0.1551 L 0 3.7037E-6 " pathEditMode="relative" rAng="0" ptsTypes="AA">
                                      <p:cBhvr>
                                        <p:cTn id="6" dur="2000" fill="hold"/>
                                        <p:tgtEl>
                                          <p:spTgt spid="6"/>
                                        </p:tgtEl>
                                        <p:attrNameLst>
                                          <p:attrName>ppt_x</p:attrName>
                                          <p:attrName>ppt_y</p:attrName>
                                        </p:attrNameLst>
                                      </p:cBhvr>
                                      <p:rCtr x="0" y="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3A3843-3A8B-E1C8-1D44-6A1681704927}"/>
              </a:ext>
            </a:extLst>
          </p:cNvPr>
          <p:cNvPicPr>
            <a:picLocks noChangeAspect="1"/>
          </p:cNvPicPr>
          <p:nvPr/>
        </p:nvPicPr>
        <p:blipFill>
          <a:blip r:embed="rId2"/>
          <a:stretch>
            <a:fillRect/>
          </a:stretch>
        </p:blipFill>
        <p:spPr>
          <a:xfrm>
            <a:off x="366286" y="1606858"/>
            <a:ext cx="8777714" cy="3802978"/>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80</a:t>
            </a:fld>
            <a:endParaRPr lang="nl-BE"/>
          </a:p>
        </p:txBody>
      </p:sp>
      <p:sp>
        <p:nvSpPr>
          <p:cNvPr id="5" name="Rechthoek: afgeronde hoeken 4">
            <a:extLst>
              <a:ext uri="{FF2B5EF4-FFF2-40B4-BE49-F238E27FC236}">
                <a16:creationId xmlns:a16="http://schemas.microsoft.com/office/drawing/2014/main" id="{920975DC-6F0C-485F-B498-1B9CD310D727}"/>
              </a:ext>
            </a:extLst>
          </p:cNvPr>
          <p:cNvSpPr/>
          <p:nvPr/>
        </p:nvSpPr>
        <p:spPr>
          <a:xfrm>
            <a:off x="4755142" y="2856683"/>
            <a:ext cx="2080663" cy="379195"/>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8737ED34-69A6-4864-9748-5810ED47C885}"/>
              </a:ext>
            </a:extLst>
          </p:cNvPr>
          <p:cNvSpPr/>
          <p:nvPr/>
        </p:nvSpPr>
        <p:spPr>
          <a:xfrm>
            <a:off x="482572" y="3306809"/>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2489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8B9437C-C331-7A51-BEB4-868387CF76F0}"/>
              </a:ext>
            </a:extLst>
          </p:cNvPr>
          <p:cNvPicPr>
            <a:picLocks noChangeAspect="1"/>
          </p:cNvPicPr>
          <p:nvPr/>
        </p:nvPicPr>
        <p:blipFill>
          <a:blip r:embed="rId2"/>
          <a:stretch>
            <a:fillRect/>
          </a:stretch>
        </p:blipFill>
        <p:spPr>
          <a:xfrm>
            <a:off x="327172" y="1114442"/>
            <a:ext cx="8706176" cy="4407469"/>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81</a:t>
            </a:fld>
            <a:endParaRPr lang="nl-BE"/>
          </a:p>
        </p:txBody>
      </p:sp>
      <p:sp>
        <p:nvSpPr>
          <p:cNvPr id="6" name="Rechthoek: afgeronde hoeken 5">
            <a:extLst>
              <a:ext uri="{FF2B5EF4-FFF2-40B4-BE49-F238E27FC236}">
                <a16:creationId xmlns:a16="http://schemas.microsoft.com/office/drawing/2014/main" id="{EE281BA1-BA0D-4772-90A3-52569694A620}"/>
              </a:ext>
            </a:extLst>
          </p:cNvPr>
          <p:cNvSpPr/>
          <p:nvPr/>
        </p:nvSpPr>
        <p:spPr>
          <a:xfrm>
            <a:off x="424827" y="2859233"/>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38095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86168F-CD25-EC2B-BDE4-9CE82F0D5CB8}"/>
              </a:ext>
            </a:extLst>
          </p:cNvPr>
          <p:cNvPicPr>
            <a:picLocks noChangeAspect="1"/>
          </p:cNvPicPr>
          <p:nvPr/>
        </p:nvPicPr>
        <p:blipFill>
          <a:blip r:embed="rId2"/>
          <a:stretch>
            <a:fillRect/>
          </a:stretch>
        </p:blipFill>
        <p:spPr>
          <a:xfrm>
            <a:off x="435006" y="2075253"/>
            <a:ext cx="8708994" cy="2707494"/>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82</a:t>
            </a:fld>
            <a:endParaRPr lang="nl-BE"/>
          </a:p>
        </p:txBody>
      </p:sp>
      <p:sp>
        <p:nvSpPr>
          <p:cNvPr id="5" name="Titel 1">
            <a:extLst>
              <a:ext uri="{FF2B5EF4-FFF2-40B4-BE49-F238E27FC236}">
                <a16:creationId xmlns:a16="http://schemas.microsoft.com/office/drawing/2014/main" id="{D300387F-1F13-4BE8-813B-1AF3F5957326}"/>
              </a:ext>
            </a:extLst>
          </p:cNvPr>
          <p:cNvSpPr>
            <a:spLocks noGrp="1"/>
          </p:cNvSpPr>
          <p:nvPr>
            <p:ph type="title"/>
          </p:nvPr>
        </p:nvSpPr>
        <p:spPr>
          <a:xfrm>
            <a:off x="1296000" y="756000"/>
            <a:ext cx="7416000" cy="1116000"/>
          </a:xfrm>
        </p:spPr>
        <p:txBody>
          <a:bodyPr/>
          <a:lstStyle/>
          <a:p>
            <a:r>
              <a:rPr lang="nl-BE" sz="2800"/>
              <a:t>Voorkeur aanduiden bij meerdere tel-</a:t>
            </a:r>
            <a:r>
              <a:rPr lang="nl-BE" sz="2800" err="1"/>
              <a:t>nrs</a:t>
            </a:r>
            <a:r>
              <a:rPr lang="nl-BE" sz="2800"/>
              <a:t>.</a:t>
            </a:r>
            <a:br>
              <a:rPr lang="nl-BE" sz="2800" b="0"/>
            </a:br>
            <a:r>
              <a:rPr lang="nl-BE" sz="2000" b="0" i="1"/>
              <a:t>(idem bij e-mailadressen, websites, adressen, organisatienaam,…)</a:t>
            </a:r>
          </a:p>
        </p:txBody>
      </p:sp>
      <p:sp>
        <p:nvSpPr>
          <p:cNvPr id="2" name="Rechthoek: afgeronde hoeken 1">
            <a:extLst>
              <a:ext uri="{FF2B5EF4-FFF2-40B4-BE49-F238E27FC236}">
                <a16:creationId xmlns:a16="http://schemas.microsoft.com/office/drawing/2014/main" id="{52677600-9C01-43AD-ACD0-3E9B996FA1B0}"/>
              </a:ext>
            </a:extLst>
          </p:cNvPr>
          <p:cNvSpPr/>
          <p:nvPr/>
        </p:nvSpPr>
        <p:spPr>
          <a:xfrm>
            <a:off x="1939323" y="3508899"/>
            <a:ext cx="520117" cy="47817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922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9390385-1267-298A-ADC3-40A59C60CD86}"/>
              </a:ext>
            </a:extLst>
          </p:cNvPr>
          <p:cNvPicPr>
            <a:picLocks noChangeAspect="1"/>
          </p:cNvPicPr>
          <p:nvPr/>
        </p:nvPicPr>
        <p:blipFill>
          <a:blip r:embed="rId2"/>
          <a:stretch>
            <a:fillRect/>
          </a:stretch>
        </p:blipFill>
        <p:spPr>
          <a:xfrm>
            <a:off x="387293" y="835189"/>
            <a:ext cx="8470065" cy="5299281"/>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83</a:t>
            </a:fld>
            <a:endParaRPr lang="nl-BE"/>
          </a:p>
        </p:txBody>
      </p:sp>
      <p:sp>
        <p:nvSpPr>
          <p:cNvPr id="5" name="Rechthoek: afgeronde hoeken 4">
            <a:extLst>
              <a:ext uri="{FF2B5EF4-FFF2-40B4-BE49-F238E27FC236}">
                <a16:creationId xmlns:a16="http://schemas.microsoft.com/office/drawing/2014/main" id="{4B446500-4026-4E88-B4FA-02814C5F2F67}"/>
              </a:ext>
            </a:extLst>
          </p:cNvPr>
          <p:cNvSpPr/>
          <p:nvPr/>
        </p:nvSpPr>
        <p:spPr>
          <a:xfrm>
            <a:off x="538213" y="2745887"/>
            <a:ext cx="149184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23701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7271CBC-4B56-B476-5047-75C217D96B7D}"/>
              </a:ext>
            </a:extLst>
          </p:cNvPr>
          <p:cNvPicPr>
            <a:picLocks noChangeAspect="1"/>
          </p:cNvPicPr>
          <p:nvPr/>
        </p:nvPicPr>
        <p:blipFill>
          <a:blip r:embed="rId2"/>
          <a:stretch>
            <a:fillRect/>
          </a:stretch>
        </p:blipFill>
        <p:spPr>
          <a:xfrm>
            <a:off x="355106" y="1267842"/>
            <a:ext cx="8788893" cy="4504308"/>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84</a:t>
            </a:fld>
            <a:endParaRPr lang="nl-BE"/>
          </a:p>
        </p:txBody>
      </p:sp>
      <p:sp>
        <p:nvSpPr>
          <p:cNvPr id="5" name="Rechthoek: afgeronde hoeken 4">
            <a:extLst>
              <a:ext uri="{FF2B5EF4-FFF2-40B4-BE49-F238E27FC236}">
                <a16:creationId xmlns:a16="http://schemas.microsoft.com/office/drawing/2014/main" id="{8250A074-7B3E-4F54-8C6A-FF3FB8342ABE}"/>
              </a:ext>
            </a:extLst>
          </p:cNvPr>
          <p:cNvSpPr/>
          <p:nvPr/>
        </p:nvSpPr>
        <p:spPr>
          <a:xfrm>
            <a:off x="453507" y="3873270"/>
            <a:ext cx="1810298" cy="512300"/>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11289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85</a:t>
            </a:fld>
            <a:endParaRPr lang="nl-BE"/>
          </a:p>
        </p:txBody>
      </p:sp>
      <p:pic>
        <p:nvPicPr>
          <p:cNvPr id="19458" name="Picture 2">
            <a:extLst>
              <a:ext uri="{FF2B5EF4-FFF2-40B4-BE49-F238E27FC236}">
                <a16:creationId xmlns:a16="http://schemas.microsoft.com/office/drawing/2014/main" id="{6C1E7BED-028B-4E61-9D6D-7FCDC50D5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94" y="937412"/>
            <a:ext cx="8665827" cy="3910154"/>
          </a:xfrm>
          <a:prstGeom prst="rect">
            <a:avLst/>
          </a:prstGeom>
          <a:noFill/>
          <a:extLst>
            <a:ext uri="{909E8E84-426E-40DD-AFC4-6F175D3DCCD1}">
              <a14:hiddenFill xmlns:a14="http://schemas.microsoft.com/office/drawing/2010/main">
                <a:solidFill>
                  <a:srgbClr val="FFFFFF"/>
                </a:solidFill>
              </a14:hiddenFill>
            </a:ext>
          </a:extLst>
        </p:spPr>
      </p:pic>
      <p:sp>
        <p:nvSpPr>
          <p:cNvPr id="6" name="Pijl: rechts 5">
            <a:extLst>
              <a:ext uri="{FF2B5EF4-FFF2-40B4-BE49-F238E27FC236}">
                <a16:creationId xmlns:a16="http://schemas.microsoft.com/office/drawing/2014/main" id="{92A4947B-BA08-4750-8BDF-54B65371C359}"/>
              </a:ext>
            </a:extLst>
          </p:cNvPr>
          <p:cNvSpPr/>
          <p:nvPr/>
        </p:nvSpPr>
        <p:spPr>
          <a:xfrm rot="4990563">
            <a:off x="1776000" y="1314126"/>
            <a:ext cx="1018327"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23AB735D-7E52-4DDA-9052-44C1EAD61180}"/>
              </a:ext>
            </a:extLst>
          </p:cNvPr>
          <p:cNvSpPr txBox="1"/>
          <p:nvPr/>
        </p:nvSpPr>
        <p:spPr>
          <a:xfrm>
            <a:off x="1719751" y="551720"/>
            <a:ext cx="5650649" cy="369332"/>
          </a:xfrm>
          <a:prstGeom prst="rect">
            <a:avLst/>
          </a:prstGeom>
          <a:noFill/>
        </p:spPr>
        <p:txBody>
          <a:bodyPr wrap="none" rtlCol="0">
            <a:spAutoFit/>
          </a:bodyPr>
          <a:lstStyle/>
          <a:p>
            <a:r>
              <a:rPr lang="nl-BE" b="1" dirty="0">
                <a:solidFill>
                  <a:srgbClr val="0F4C81"/>
                </a:solidFill>
              </a:rPr>
              <a:t>‘Aanbod’ aanvinken om jouw zorgaanbod toe te voegen…</a:t>
            </a:r>
          </a:p>
        </p:txBody>
      </p:sp>
      <p:sp>
        <p:nvSpPr>
          <p:cNvPr id="7" name="Rechthoek: afgeronde hoeken 6">
            <a:extLst>
              <a:ext uri="{FF2B5EF4-FFF2-40B4-BE49-F238E27FC236}">
                <a16:creationId xmlns:a16="http://schemas.microsoft.com/office/drawing/2014/main" id="{06AB00A3-C6A2-476E-B655-07364025288D}"/>
              </a:ext>
            </a:extLst>
          </p:cNvPr>
          <p:cNvSpPr/>
          <p:nvPr/>
        </p:nvSpPr>
        <p:spPr>
          <a:xfrm>
            <a:off x="446015" y="4068659"/>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1AF0363F-7790-E419-3942-D96CB64DCA52}"/>
              </a:ext>
            </a:extLst>
          </p:cNvPr>
          <p:cNvPicPr>
            <a:picLocks noChangeAspect="1"/>
          </p:cNvPicPr>
          <p:nvPr/>
        </p:nvPicPr>
        <p:blipFill rotWithShape="1">
          <a:blip r:embed="rId3"/>
          <a:srcRect b="21942"/>
          <a:stretch/>
        </p:blipFill>
        <p:spPr>
          <a:xfrm>
            <a:off x="428079" y="1417503"/>
            <a:ext cx="1787771" cy="3409312"/>
          </a:xfrm>
          <a:prstGeom prst="rect">
            <a:avLst/>
          </a:prstGeom>
        </p:spPr>
      </p:pic>
      <p:pic>
        <p:nvPicPr>
          <p:cNvPr id="10" name="Afbeelding 9">
            <a:extLst>
              <a:ext uri="{FF2B5EF4-FFF2-40B4-BE49-F238E27FC236}">
                <a16:creationId xmlns:a16="http://schemas.microsoft.com/office/drawing/2014/main" id="{D80A0333-D10E-C071-3267-9C844A772567}"/>
              </a:ext>
            </a:extLst>
          </p:cNvPr>
          <p:cNvPicPr>
            <a:picLocks noChangeAspect="1"/>
          </p:cNvPicPr>
          <p:nvPr/>
        </p:nvPicPr>
        <p:blipFill>
          <a:blip r:embed="rId4"/>
          <a:stretch>
            <a:fillRect/>
          </a:stretch>
        </p:blipFill>
        <p:spPr>
          <a:xfrm>
            <a:off x="2472409" y="4444230"/>
            <a:ext cx="6621498" cy="331781"/>
          </a:xfrm>
          <a:prstGeom prst="rect">
            <a:avLst/>
          </a:prstGeom>
        </p:spPr>
      </p:pic>
      <p:pic>
        <p:nvPicPr>
          <p:cNvPr id="12" name="Afbeelding 11">
            <a:extLst>
              <a:ext uri="{FF2B5EF4-FFF2-40B4-BE49-F238E27FC236}">
                <a16:creationId xmlns:a16="http://schemas.microsoft.com/office/drawing/2014/main" id="{3E8391EB-5056-2911-E7B3-FC1A3A35066F}"/>
              </a:ext>
            </a:extLst>
          </p:cNvPr>
          <p:cNvPicPr>
            <a:picLocks noChangeAspect="1"/>
          </p:cNvPicPr>
          <p:nvPr/>
        </p:nvPicPr>
        <p:blipFill>
          <a:blip r:embed="rId5"/>
          <a:stretch>
            <a:fillRect/>
          </a:stretch>
        </p:blipFill>
        <p:spPr>
          <a:xfrm>
            <a:off x="2471960" y="1972490"/>
            <a:ext cx="693480" cy="129551"/>
          </a:xfrm>
          <a:prstGeom prst="rect">
            <a:avLst/>
          </a:prstGeom>
        </p:spPr>
      </p:pic>
      <p:sp>
        <p:nvSpPr>
          <p:cNvPr id="5" name="Rechthoek: afgeronde hoeken 4">
            <a:extLst>
              <a:ext uri="{FF2B5EF4-FFF2-40B4-BE49-F238E27FC236}">
                <a16:creationId xmlns:a16="http://schemas.microsoft.com/office/drawing/2014/main" id="{2F62F9FC-39AB-4C58-8855-EC76654D6407}"/>
              </a:ext>
            </a:extLst>
          </p:cNvPr>
          <p:cNvSpPr/>
          <p:nvPr/>
        </p:nvSpPr>
        <p:spPr>
          <a:xfrm>
            <a:off x="2347450" y="2125679"/>
            <a:ext cx="471250" cy="422544"/>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D1E67E51-EAF8-A051-E2BB-A0553D6ECD58}"/>
              </a:ext>
            </a:extLst>
          </p:cNvPr>
          <p:cNvPicPr>
            <a:picLocks noChangeAspect="1"/>
          </p:cNvPicPr>
          <p:nvPr/>
        </p:nvPicPr>
        <p:blipFill>
          <a:blip r:embed="rId6"/>
          <a:stretch>
            <a:fillRect/>
          </a:stretch>
        </p:blipFill>
        <p:spPr>
          <a:xfrm>
            <a:off x="2583075" y="2661521"/>
            <a:ext cx="5761219" cy="1501270"/>
          </a:xfrm>
          <a:prstGeom prst="rect">
            <a:avLst/>
          </a:prstGeom>
        </p:spPr>
      </p:pic>
    </p:spTree>
    <p:extLst>
      <p:ext uri="{BB962C8B-B14F-4D97-AF65-F5344CB8AC3E}">
        <p14:creationId xmlns:p14="http://schemas.microsoft.com/office/powerpoint/2010/main" val="332705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365555A-C694-1C39-26DF-52BCBB17740F}"/>
              </a:ext>
            </a:extLst>
          </p:cNvPr>
          <p:cNvPicPr>
            <a:picLocks noChangeAspect="1"/>
          </p:cNvPicPr>
          <p:nvPr/>
        </p:nvPicPr>
        <p:blipFill>
          <a:blip r:embed="rId2"/>
          <a:stretch>
            <a:fillRect/>
          </a:stretch>
        </p:blipFill>
        <p:spPr>
          <a:xfrm>
            <a:off x="457786" y="1389459"/>
            <a:ext cx="8494393" cy="3789295"/>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86</a:t>
            </a:fld>
            <a:endParaRPr lang="nl-BE"/>
          </a:p>
        </p:txBody>
      </p:sp>
      <p:sp>
        <p:nvSpPr>
          <p:cNvPr id="5" name="Tekstvak 4">
            <a:extLst>
              <a:ext uri="{FF2B5EF4-FFF2-40B4-BE49-F238E27FC236}">
                <a16:creationId xmlns:a16="http://schemas.microsoft.com/office/drawing/2014/main" id="{78B3E165-03D6-44BF-856E-666EC0F0ADBB}"/>
              </a:ext>
            </a:extLst>
          </p:cNvPr>
          <p:cNvSpPr txBox="1"/>
          <p:nvPr/>
        </p:nvSpPr>
        <p:spPr>
          <a:xfrm>
            <a:off x="998298" y="341959"/>
            <a:ext cx="8062976" cy="369332"/>
          </a:xfrm>
          <a:prstGeom prst="rect">
            <a:avLst/>
          </a:prstGeom>
          <a:noFill/>
        </p:spPr>
        <p:txBody>
          <a:bodyPr wrap="none" rtlCol="0">
            <a:spAutoFit/>
          </a:bodyPr>
          <a:lstStyle/>
          <a:p>
            <a:r>
              <a:rPr lang="nl-BE" b="1" dirty="0">
                <a:solidFill>
                  <a:srgbClr val="0F4C81"/>
                </a:solidFill>
              </a:rPr>
              <a:t>Andere zorgverleners ‘uitnodigen’ om hun ‘aanbod’ te koppelen aan deze praktijk?</a:t>
            </a:r>
          </a:p>
        </p:txBody>
      </p:sp>
      <p:sp>
        <p:nvSpPr>
          <p:cNvPr id="6" name="Rechthoek: afgeronde hoeken 5">
            <a:extLst>
              <a:ext uri="{FF2B5EF4-FFF2-40B4-BE49-F238E27FC236}">
                <a16:creationId xmlns:a16="http://schemas.microsoft.com/office/drawing/2014/main" id="{59999CCA-2B41-479B-A8D9-BBE2325D6BCA}"/>
              </a:ext>
            </a:extLst>
          </p:cNvPr>
          <p:cNvSpPr/>
          <p:nvPr/>
        </p:nvSpPr>
        <p:spPr>
          <a:xfrm>
            <a:off x="2293697" y="2182837"/>
            <a:ext cx="2657527" cy="503339"/>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Pijl: rechts 6">
            <a:extLst>
              <a:ext uri="{FF2B5EF4-FFF2-40B4-BE49-F238E27FC236}">
                <a16:creationId xmlns:a16="http://schemas.microsoft.com/office/drawing/2014/main" id="{B8995D0D-CF67-4364-B202-11B3CE2F23A7}"/>
              </a:ext>
            </a:extLst>
          </p:cNvPr>
          <p:cNvSpPr/>
          <p:nvPr/>
        </p:nvSpPr>
        <p:spPr>
          <a:xfrm rot="3867232">
            <a:off x="1874261" y="1297573"/>
            <a:ext cx="1557385"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FF09C072-B8EB-49D7-89F9-53E4EC135BB7}"/>
              </a:ext>
            </a:extLst>
          </p:cNvPr>
          <p:cNvSpPr/>
          <p:nvPr/>
        </p:nvSpPr>
        <p:spPr>
          <a:xfrm>
            <a:off x="541796" y="4853714"/>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ECA699FE-5BDE-4599-AD25-DBC545FE4E48}"/>
              </a:ext>
            </a:extLst>
          </p:cNvPr>
          <p:cNvSpPr/>
          <p:nvPr/>
        </p:nvSpPr>
        <p:spPr>
          <a:xfrm>
            <a:off x="2293697" y="2721800"/>
            <a:ext cx="991041" cy="420896"/>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06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FE3374-C1A2-2DC0-1678-62236DCC7284}"/>
              </a:ext>
            </a:extLst>
          </p:cNvPr>
          <p:cNvPicPr>
            <a:picLocks noChangeAspect="1"/>
          </p:cNvPicPr>
          <p:nvPr/>
        </p:nvPicPr>
        <p:blipFill rotWithShape="1">
          <a:blip r:embed="rId2"/>
          <a:srcRect b="604"/>
          <a:stretch/>
        </p:blipFill>
        <p:spPr>
          <a:xfrm>
            <a:off x="399495" y="1152833"/>
            <a:ext cx="8637973" cy="4235913"/>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87</a:t>
            </a:fld>
            <a:endParaRPr lang="nl-BE"/>
          </a:p>
        </p:txBody>
      </p:sp>
      <p:sp>
        <p:nvSpPr>
          <p:cNvPr id="5" name="Rechthoek: afgeronde hoeken 4">
            <a:extLst>
              <a:ext uri="{FF2B5EF4-FFF2-40B4-BE49-F238E27FC236}">
                <a16:creationId xmlns:a16="http://schemas.microsoft.com/office/drawing/2014/main" id="{6D5BA426-46F7-469B-B53D-D3DE8926E26B}"/>
              </a:ext>
            </a:extLst>
          </p:cNvPr>
          <p:cNvSpPr/>
          <p:nvPr/>
        </p:nvSpPr>
        <p:spPr>
          <a:xfrm>
            <a:off x="516161" y="4676059"/>
            <a:ext cx="1751901" cy="569767"/>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395074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88</a:t>
            </a:fld>
            <a:endParaRPr lang="nl-BE"/>
          </a:p>
        </p:txBody>
      </p:sp>
      <p:pic>
        <p:nvPicPr>
          <p:cNvPr id="3" name="Afbeelding 2">
            <a:extLst>
              <a:ext uri="{FF2B5EF4-FFF2-40B4-BE49-F238E27FC236}">
                <a16:creationId xmlns:a16="http://schemas.microsoft.com/office/drawing/2014/main" id="{CC52A545-F6E9-6A7B-55BE-2EA1DF74C000}"/>
              </a:ext>
            </a:extLst>
          </p:cNvPr>
          <p:cNvPicPr>
            <a:picLocks noChangeAspect="1"/>
          </p:cNvPicPr>
          <p:nvPr/>
        </p:nvPicPr>
        <p:blipFill>
          <a:blip r:embed="rId2"/>
          <a:stretch>
            <a:fillRect/>
          </a:stretch>
        </p:blipFill>
        <p:spPr>
          <a:xfrm>
            <a:off x="346229" y="1047092"/>
            <a:ext cx="8691701" cy="4359410"/>
          </a:xfrm>
          <a:prstGeom prst="rect">
            <a:avLst/>
          </a:prstGeom>
        </p:spPr>
      </p:pic>
    </p:spTree>
    <p:extLst>
      <p:ext uri="{BB962C8B-B14F-4D97-AF65-F5344CB8AC3E}">
        <p14:creationId xmlns:p14="http://schemas.microsoft.com/office/powerpoint/2010/main" val="26698188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89</a:t>
            </a:fld>
            <a:endParaRPr lang="nl-BE"/>
          </a:p>
        </p:txBody>
      </p:sp>
      <p:sp>
        <p:nvSpPr>
          <p:cNvPr id="7" name="Tekstvak 6">
            <a:extLst>
              <a:ext uri="{FF2B5EF4-FFF2-40B4-BE49-F238E27FC236}">
                <a16:creationId xmlns:a16="http://schemas.microsoft.com/office/drawing/2014/main" id="{504E7912-B99B-44B2-8841-49317C48196F}"/>
              </a:ext>
            </a:extLst>
          </p:cNvPr>
          <p:cNvSpPr txBox="1"/>
          <p:nvPr/>
        </p:nvSpPr>
        <p:spPr>
          <a:xfrm>
            <a:off x="2583809" y="1039753"/>
            <a:ext cx="1153842" cy="369332"/>
          </a:xfrm>
          <a:prstGeom prst="rect">
            <a:avLst/>
          </a:prstGeom>
          <a:noFill/>
        </p:spPr>
        <p:txBody>
          <a:bodyPr wrap="none" rtlCol="0">
            <a:spAutoFit/>
          </a:bodyPr>
          <a:lstStyle/>
          <a:p>
            <a:r>
              <a:rPr lang="nl-BE"/>
              <a:t>Tevreden?</a:t>
            </a:r>
          </a:p>
        </p:txBody>
      </p:sp>
      <p:sp>
        <p:nvSpPr>
          <p:cNvPr id="11" name="Tekstvak 10">
            <a:extLst>
              <a:ext uri="{FF2B5EF4-FFF2-40B4-BE49-F238E27FC236}">
                <a16:creationId xmlns:a16="http://schemas.microsoft.com/office/drawing/2014/main" id="{4EC8C782-BEBE-414E-B7F5-6B1BA1A1B8DB}"/>
              </a:ext>
            </a:extLst>
          </p:cNvPr>
          <p:cNvSpPr txBox="1"/>
          <p:nvPr/>
        </p:nvSpPr>
        <p:spPr>
          <a:xfrm>
            <a:off x="3960000" y="1518841"/>
            <a:ext cx="5014561" cy="923330"/>
          </a:xfrm>
          <a:prstGeom prst="rect">
            <a:avLst/>
          </a:prstGeom>
          <a:noFill/>
        </p:spPr>
        <p:txBody>
          <a:bodyPr wrap="square" rtlCol="0">
            <a:spAutoFit/>
          </a:bodyPr>
          <a:lstStyle/>
          <a:p>
            <a:r>
              <a:rPr lang="nl-BE" dirty="0"/>
              <a:t>Graag nog aanvullen met bv. doelgroep, prioritaire</a:t>
            </a:r>
          </a:p>
          <a:p>
            <a:r>
              <a:rPr lang="nl-BE" dirty="0"/>
              <a:t>leeftijdscategorie, wijken, contactpersonen, extra aanbod zoals osteopaat, BOV-coach,… ?</a:t>
            </a:r>
          </a:p>
        </p:txBody>
      </p:sp>
      <p:sp>
        <p:nvSpPr>
          <p:cNvPr id="12" name="Pijl: rechts 11">
            <a:extLst>
              <a:ext uri="{FF2B5EF4-FFF2-40B4-BE49-F238E27FC236}">
                <a16:creationId xmlns:a16="http://schemas.microsoft.com/office/drawing/2014/main" id="{9DC0B369-41D6-4AB8-80C1-B38213F29CB8}"/>
              </a:ext>
            </a:extLst>
          </p:cNvPr>
          <p:cNvSpPr/>
          <p:nvPr/>
        </p:nvSpPr>
        <p:spPr>
          <a:xfrm rot="5400000">
            <a:off x="2247510" y="2215066"/>
            <a:ext cx="1826440"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Pijl: rechts 12">
            <a:extLst>
              <a:ext uri="{FF2B5EF4-FFF2-40B4-BE49-F238E27FC236}">
                <a16:creationId xmlns:a16="http://schemas.microsoft.com/office/drawing/2014/main" id="{C15EFD22-7624-40F5-BF59-FB15277D9EDB}"/>
              </a:ext>
            </a:extLst>
          </p:cNvPr>
          <p:cNvSpPr/>
          <p:nvPr/>
        </p:nvSpPr>
        <p:spPr>
          <a:xfrm rot="5400000">
            <a:off x="4322651" y="2751285"/>
            <a:ext cx="754002"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89B71F06-DF9C-6672-0C77-B70967289CBA}"/>
              </a:ext>
            </a:extLst>
          </p:cNvPr>
          <p:cNvPicPr>
            <a:picLocks noChangeAspect="1"/>
          </p:cNvPicPr>
          <p:nvPr/>
        </p:nvPicPr>
        <p:blipFill>
          <a:blip r:embed="rId2"/>
          <a:stretch>
            <a:fillRect/>
          </a:stretch>
        </p:blipFill>
        <p:spPr>
          <a:xfrm>
            <a:off x="1607776" y="3315699"/>
            <a:ext cx="5464652" cy="439555"/>
          </a:xfrm>
          <a:prstGeom prst="rect">
            <a:avLst/>
          </a:prstGeom>
        </p:spPr>
      </p:pic>
    </p:spTree>
    <p:extLst>
      <p:ext uri="{BB962C8B-B14F-4D97-AF65-F5344CB8AC3E}">
        <p14:creationId xmlns:p14="http://schemas.microsoft.com/office/powerpoint/2010/main" val="14451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1"/>
                </a:solidFill>
                <a:latin typeface="+mj-lt"/>
              </a:rPr>
              <a:t>Een blik op de Sociale Kaart</a:t>
            </a:r>
          </a:p>
        </p:txBody>
      </p:sp>
      <p:sp>
        <p:nvSpPr>
          <p:cNvPr id="3" name="Tijdelijke aanduiding voor inhoud 2"/>
          <p:cNvSpPr>
            <a:spLocks noGrp="1"/>
          </p:cNvSpPr>
          <p:nvPr>
            <p:ph sz="half" idx="1"/>
          </p:nvPr>
        </p:nvSpPr>
        <p:spPr>
          <a:xfrm>
            <a:off x="1296000" y="1549705"/>
            <a:ext cx="7416000" cy="3672000"/>
          </a:xfrm>
        </p:spPr>
        <p:txBody>
          <a:bodyPr/>
          <a:lstStyle/>
          <a:p>
            <a:pPr>
              <a:buNone/>
            </a:pPr>
            <a:r>
              <a:rPr lang="nl-BE" sz="3200" b="0" dirty="0">
                <a:hlinkClick r:id="rId2"/>
              </a:rPr>
              <a:t>www.desocialekaart.be</a:t>
            </a:r>
            <a:endParaRPr lang="nl-BE" sz="3200" b="0" dirty="0"/>
          </a:p>
          <a:p>
            <a:pPr>
              <a:buNone/>
            </a:pPr>
            <a:endParaRPr lang="nl-BE" b="0" dirty="0"/>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a:t>
            </a:fld>
            <a:endParaRPr lang="nl-BE" dirty="0"/>
          </a:p>
        </p:txBody>
      </p:sp>
      <p:pic>
        <p:nvPicPr>
          <p:cNvPr id="5" name="Afbeelding 4">
            <a:extLst>
              <a:ext uri="{FF2B5EF4-FFF2-40B4-BE49-F238E27FC236}">
                <a16:creationId xmlns:a16="http://schemas.microsoft.com/office/drawing/2014/main" id="{8DF2161A-14C4-1428-6C68-E8053499ABD0}"/>
              </a:ext>
            </a:extLst>
          </p:cNvPr>
          <p:cNvPicPr>
            <a:picLocks noChangeAspect="1"/>
          </p:cNvPicPr>
          <p:nvPr/>
        </p:nvPicPr>
        <p:blipFill rotWithShape="1">
          <a:blip r:embed="rId3"/>
          <a:srcRect t="15609" r="1165" b="5340"/>
          <a:stretch/>
        </p:blipFill>
        <p:spPr>
          <a:xfrm>
            <a:off x="1296000" y="2416911"/>
            <a:ext cx="6426700" cy="2891384"/>
          </a:xfrm>
          <a:prstGeom prst="rect">
            <a:avLst/>
          </a:prstGeom>
        </p:spPr>
      </p:pic>
    </p:spTree>
    <p:extLst>
      <p:ext uri="{BB962C8B-B14F-4D97-AF65-F5344CB8AC3E}">
        <p14:creationId xmlns:p14="http://schemas.microsoft.com/office/powerpoint/2010/main" val="4178127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F144567-04AE-4221-A92F-8315D10F163D}"/>
              </a:ext>
            </a:extLst>
          </p:cNvPr>
          <p:cNvSpPr>
            <a:spLocks noGrp="1"/>
          </p:cNvSpPr>
          <p:nvPr>
            <p:ph type="dt" sz="half" idx="10"/>
          </p:nvPr>
        </p:nvSpPr>
        <p:spPr/>
        <p:txBody>
          <a:bodyPr/>
          <a:lstStyle/>
          <a:p>
            <a:fld id="{2BE92A6E-E689-4A53-93A9-D7256C847F0A}" type="datetime1">
              <a:rPr lang="nl-BE" smtClean="0"/>
              <a:t>18/10/2023</a:t>
            </a:fld>
            <a:endParaRPr lang="nl-BE"/>
          </a:p>
        </p:txBody>
      </p:sp>
      <p:sp>
        <p:nvSpPr>
          <p:cNvPr id="3" name="Tijdelijke aanduiding voor voettekst 2">
            <a:extLst>
              <a:ext uri="{FF2B5EF4-FFF2-40B4-BE49-F238E27FC236}">
                <a16:creationId xmlns:a16="http://schemas.microsoft.com/office/drawing/2014/main" id="{1E474CDA-1F14-4433-8F6A-B3C4720A5D6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08F54AA-BD6C-45EF-9D2B-F886773B8AE2}"/>
              </a:ext>
            </a:extLst>
          </p:cNvPr>
          <p:cNvSpPr>
            <a:spLocks noGrp="1"/>
          </p:cNvSpPr>
          <p:nvPr>
            <p:ph type="sldNum" sz="quarter" idx="12"/>
          </p:nvPr>
        </p:nvSpPr>
        <p:spPr/>
        <p:txBody>
          <a:bodyPr/>
          <a:lstStyle/>
          <a:p>
            <a:fld id="{A990541D-BF53-4D62-8572-C77BB9EB2F91}" type="slidenum">
              <a:rPr lang="nl-BE" smtClean="0"/>
              <a:t>90</a:t>
            </a:fld>
            <a:endParaRPr lang="nl-BE"/>
          </a:p>
        </p:txBody>
      </p:sp>
      <p:sp>
        <p:nvSpPr>
          <p:cNvPr id="5" name="Tekstvak 4">
            <a:extLst>
              <a:ext uri="{FF2B5EF4-FFF2-40B4-BE49-F238E27FC236}">
                <a16:creationId xmlns:a16="http://schemas.microsoft.com/office/drawing/2014/main" id="{1D88584D-8C04-484D-B9D9-9BE3C0E8344B}"/>
              </a:ext>
            </a:extLst>
          </p:cNvPr>
          <p:cNvSpPr txBox="1"/>
          <p:nvPr/>
        </p:nvSpPr>
        <p:spPr>
          <a:xfrm>
            <a:off x="4571999" y="1602732"/>
            <a:ext cx="3927651" cy="646331"/>
          </a:xfrm>
          <a:prstGeom prst="rect">
            <a:avLst/>
          </a:prstGeom>
          <a:noFill/>
        </p:spPr>
        <p:txBody>
          <a:bodyPr wrap="square" rtlCol="0">
            <a:spAutoFit/>
          </a:bodyPr>
          <a:lstStyle/>
          <a:p>
            <a:r>
              <a:rPr lang="nl-BE"/>
              <a:t>Concrete voorbeelden van mogelijke extra aanvullingen in je ‘praktijkfiche’…</a:t>
            </a:r>
          </a:p>
        </p:txBody>
      </p:sp>
      <p:pic>
        <p:nvPicPr>
          <p:cNvPr id="7" name="Afbeelding 6">
            <a:extLst>
              <a:ext uri="{FF2B5EF4-FFF2-40B4-BE49-F238E27FC236}">
                <a16:creationId xmlns:a16="http://schemas.microsoft.com/office/drawing/2014/main" id="{37280861-B057-856E-83C9-4267DFA55089}"/>
              </a:ext>
            </a:extLst>
          </p:cNvPr>
          <p:cNvPicPr>
            <a:picLocks noChangeAspect="1"/>
          </p:cNvPicPr>
          <p:nvPr/>
        </p:nvPicPr>
        <p:blipFill rotWithShape="1">
          <a:blip r:embed="rId2"/>
          <a:srcRect l="40382" t="5272"/>
          <a:stretch/>
        </p:blipFill>
        <p:spPr>
          <a:xfrm>
            <a:off x="924623" y="1640305"/>
            <a:ext cx="3647376" cy="571183"/>
          </a:xfrm>
          <a:prstGeom prst="rect">
            <a:avLst/>
          </a:prstGeom>
        </p:spPr>
      </p:pic>
    </p:spTree>
    <p:extLst>
      <p:ext uri="{BB962C8B-B14F-4D97-AF65-F5344CB8AC3E}">
        <p14:creationId xmlns:p14="http://schemas.microsoft.com/office/powerpoint/2010/main" val="35578711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8251F85-6CDA-6ABC-1AE6-CC40E11144A4}"/>
              </a:ext>
            </a:extLst>
          </p:cNvPr>
          <p:cNvPicPr>
            <a:picLocks noChangeAspect="1"/>
          </p:cNvPicPr>
          <p:nvPr/>
        </p:nvPicPr>
        <p:blipFill>
          <a:blip r:embed="rId2"/>
          <a:stretch>
            <a:fillRect/>
          </a:stretch>
        </p:blipFill>
        <p:spPr>
          <a:xfrm>
            <a:off x="508784" y="1464816"/>
            <a:ext cx="8635215" cy="4174318"/>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91</a:t>
            </a:fld>
            <a:endParaRPr lang="nl-BE"/>
          </a:p>
        </p:txBody>
      </p:sp>
      <p:sp>
        <p:nvSpPr>
          <p:cNvPr id="5" name="Rechthoek: afgeronde hoeken 4">
            <a:extLst>
              <a:ext uri="{FF2B5EF4-FFF2-40B4-BE49-F238E27FC236}">
                <a16:creationId xmlns:a16="http://schemas.microsoft.com/office/drawing/2014/main" id="{B0E256CF-77A6-487E-B89B-146A4AB0141C}"/>
              </a:ext>
            </a:extLst>
          </p:cNvPr>
          <p:cNvSpPr/>
          <p:nvPr/>
        </p:nvSpPr>
        <p:spPr>
          <a:xfrm>
            <a:off x="2612955" y="3847767"/>
            <a:ext cx="2944537" cy="2064762"/>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80FD38CA-6D01-4EC5-B4C6-C45C6CB5C1F0}"/>
              </a:ext>
            </a:extLst>
          </p:cNvPr>
          <p:cNvSpPr/>
          <p:nvPr/>
        </p:nvSpPr>
        <p:spPr>
          <a:xfrm>
            <a:off x="2612955" y="2635330"/>
            <a:ext cx="2944537" cy="1047374"/>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645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92</a:t>
            </a:fld>
            <a:endParaRPr lang="nl-BE"/>
          </a:p>
        </p:txBody>
      </p:sp>
      <p:pic>
        <p:nvPicPr>
          <p:cNvPr id="3" name="Afbeelding 2">
            <a:extLst>
              <a:ext uri="{FF2B5EF4-FFF2-40B4-BE49-F238E27FC236}">
                <a16:creationId xmlns:a16="http://schemas.microsoft.com/office/drawing/2014/main" id="{77F6B82A-3EC1-71C5-040E-0426980B0989}"/>
              </a:ext>
            </a:extLst>
          </p:cNvPr>
          <p:cNvPicPr>
            <a:picLocks noChangeAspect="1"/>
          </p:cNvPicPr>
          <p:nvPr/>
        </p:nvPicPr>
        <p:blipFill>
          <a:blip r:embed="rId2"/>
          <a:stretch>
            <a:fillRect/>
          </a:stretch>
        </p:blipFill>
        <p:spPr>
          <a:xfrm>
            <a:off x="445862" y="1300310"/>
            <a:ext cx="8698138" cy="3864002"/>
          </a:xfrm>
          <a:prstGeom prst="rect">
            <a:avLst/>
          </a:prstGeom>
        </p:spPr>
      </p:pic>
      <p:sp>
        <p:nvSpPr>
          <p:cNvPr id="5" name="Rechthoek: afgeronde hoeken 4">
            <a:extLst>
              <a:ext uri="{FF2B5EF4-FFF2-40B4-BE49-F238E27FC236}">
                <a16:creationId xmlns:a16="http://schemas.microsoft.com/office/drawing/2014/main" id="{12A5FBE9-D07A-49F1-A2E8-8DCCB34590E1}"/>
              </a:ext>
            </a:extLst>
          </p:cNvPr>
          <p:cNvSpPr/>
          <p:nvPr/>
        </p:nvSpPr>
        <p:spPr>
          <a:xfrm>
            <a:off x="2749379" y="4000703"/>
            <a:ext cx="2936148" cy="1501229"/>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3672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2468F6-C35E-15F2-1827-35182184DD08}"/>
              </a:ext>
            </a:extLst>
          </p:cNvPr>
          <p:cNvPicPr>
            <a:picLocks noChangeAspect="1"/>
          </p:cNvPicPr>
          <p:nvPr/>
        </p:nvPicPr>
        <p:blipFill>
          <a:blip r:embed="rId2"/>
          <a:stretch>
            <a:fillRect/>
          </a:stretch>
        </p:blipFill>
        <p:spPr>
          <a:xfrm>
            <a:off x="310719" y="1650749"/>
            <a:ext cx="8797938" cy="3285235"/>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93</a:t>
            </a:fld>
            <a:endParaRPr lang="nl-BE"/>
          </a:p>
        </p:txBody>
      </p:sp>
      <p:sp>
        <p:nvSpPr>
          <p:cNvPr id="5" name="Rechthoek: afgeronde hoeken 4">
            <a:extLst>
              <a:ext uri="{FF2B5EF4-FFF2-40B4-BE49-F238E27FC236}">
                <a16:creationId xmlns:a16="http://schemas.microsoft.com/office/drawing/2014/main" id="{83346D5E-CAC3-4A6C-B745-518A743BB1EC}"/>
              </a:ext>
            </a:extLst>
          </p:cNvPr>
          <p:cNvSpPr/>
          <p:nvPr/>
        </p:nvSpPr>
        <p:spPr>
          <a:xfrm>
            <a:off x="2607188" y="1716881"/>
            <a:ext cx="6501469" cy="1712119"/>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2005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8F1C47-5FE3-22CF-DD2F-0DCA2707FEFB}"/>
              </a:ext>
            </a:extLst>
          </p:cNvPr>
          <p:cNvPicPr>
            <a:picLocks noChangeAspect="1"/>
          </p:cNvPicPr>
          <p:nvPr/>
        </p:nvPicPr>
        <p:blipFill>
          <a:blip r:embed="rId2"/>
          <a:stretch>
            <a:fillRect/>
          </a:stretch>
        </p:blipFill>
        <p:spPr>
          <a:xfrm>
            <a:off x="767305" y="470517"/>
            <a:ext cx="7778163" cy="5532499"/>
          </a:xfrm>
          <a:prstGeom prst="rect">
            <a:avLst/>
          </a:prstGeom>
        </p:spPr>
      </p:pic>
      <p:sp>
        <p:nvSpPr>
          <p:cNvPr id="4" name="Tijdelijke aanduiding voor dianummer 3">
            <a:extLst>
              <a:ext uri="{FF2B5EF4-FFF2-40B4-BE49-F238E27FC236}">
                <a16:creationId xmlns:a16="http://schemas.microsoft.com/office/drawing/2014/main" id="{96274AC4-543A-41AA-ACDC-8775DFE6BC92}"/>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94</a:t>
            </a:fld>
            <a:endParaRPr lang="nl-BE"/>
          </a:p>
        </p:txBody>
      </p:sp>
      <p:sp>
        <p:nvSpPr>
          <p:cNvPr id="5" name="Rechthoek: afgeronde hoeken 4">
            <a:extLst>
              <a:ext uri="{FF2B5EF4-FFF2-40B4-BE49-F238E27FC236}">
                <a16:creationId xmlns:a16="http://schemas.microsoft.com/office/drawing/2014/main" id="{26EAC7BA-CF5C-4DCE-9DD4-F8562CC5A9F8}"/>
              </a:ext>
            </a:extLst>
          </p:cNvPr>
          <p:cNvSpPr/>
          <p:nvPr/>
        </p:nvSpPr>
        <p:spPr>
          <a:xfrm>
            <a:off x="598532" y="2856048"/>
            <a:ext cx="8154851" cy="3146968"/>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9799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2105637" y="2014349"/>
            <a:ext cx="1518408" cy="656045"/>
          </a:xfrm>
        </p:spPr>
        <p:txBody>
          <a:bodyPr/>
          <a:lstStyle/>
          <a:p>
            <a:r>
              <a:rPr lang="nl-BE" sz="3000"/>
              <a:t>Klaar?</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95</a:t>
            </a:fld>
            <a:endParaRPr lang="nl-BE"/>
          </a:p>
        </p:txBody>
      </p:sp>
      <p:pic>
        <p:nvPicPr>
          <p:cNvPr id="6" name="Afbeelding 5">
            <a:extLst>
              <a:ext uri="{FF2B5EF4-FFF2-40B4-BE49-F238E27FC236}">
                <a16:creationId xmlns:a16="http://schemas.microsoft.com/office/drawing/2014/main" id="{268C0E1A-E646-0C41-B7EA-FCD71778B7A3}"/>
              </a:ext>
            </a:extLst>
          </p:cNvPr>
          <p:cNvPicPr>
            <a:picLocks noChangeAspect="1"/>
          </p:cNvPicPr>
          <p:nvPr/>
        </p:nvPicPr>
        <p:blipFill>
          <a:blip r:embed="rId2"/>
          <a:stretch>
            <a:fillRect/>
          </a:stretch>
        </p:blipFill>
        <p:spPr>
          <a:xfrm>
            <a:off x="3330472" y="1946399"/>
            <a:ext cx="3958096" cy="613432"/>
          </a:xfrm>
          <a:prstGeom prst="rect">
            <a:avLst/>
          </a:prstGeom>
        </p:spPr>
      </p:pic>
    </p:spTree>
    <p:extLst>
      <p:ext uri="{BB962C8B-B14F-4D97-AF65-F5344CB8AC3E}">
        <p14:creationId xmlns:p14="http://schemas.microsoft.com/office/powerpoint/2010/main" val="1299671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0D9560A-C5A8-435D-978F-CF36E7C35BF9}"/>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96</a:t>
            </a:fld>
            <a:endParaRPr lang="nl-BE"/>
          </a:p>
        </p:txBody>
      </p:sp>
      <p:sp>
        <p:nvSpPr>
          <p:cNvPr id="5" name="Rechthoek: afgeronde hoeken 4">
            <a:extLst>
              <a:ext uri="{FF2B5EF4-FFF2-40B4-BE49-F238E27FC236}">
                <a16:creationId xmlns:a16="http://schemas.microsoft.com/office/drawing/2014/main" id="{3D70D9BE-5296-4264-9FE6-23D87C770440}"/>
              </a:ext>
            </a:extLst>
          </p:cNvPr>
          <p:cNvSpPr/>
          <p:nvPr/>
        </p:nvSpPr>
        <p:spPr>
          <a:xfrm>
            <a:off x="1585783" y="447355"/>
            <a:ext cx="6237315" cy="1399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t>3.3. Wat als je zélf door een praktijk wordt ‘uitgenodigd’ om jouw ‘aanbod’ te koppelen?</a:t>
            </a:r>
          </a:p>
        </p:txBody>
      </p:sp>
      <p:pic>
        <p:nvPicPr>
          <p:cNvPr id="8" name="Afbeelding 7" descr="Afbeelding met persoon, binnen, voorbereiden, koken&#10;&#10;Automatisch gegenereerde beschrijving">
            <a:extLst>
              <a:ext uri="{FF2B5EF4-FFF2-40B4-BE49-F238E27FC236}">
                <a16:creationId xmlns:a16="http://schemas.microsoft.com/office/drawing/2014/main" id="{A69F6C8A-523A-4942-8A87-ACD85DBDC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90" b="1630"/>
          <a:stretch/>
        </p:blipFill>
        <p:spPr>
          <a:xfrm>
            <a:off x="1585783" y="1947754"/>
            <a:ext cx="6237315" cy="3088380"/>
          </a:xfrm>
          <a:prstGeom prst="rect">
            <a:avLst/>
          </a:prstGeom>
          <a:noFill/>
        </p:spPr>
      </p:pic>
    </p:spTree>
    <p:extLst>
      <p:ext uri="{BB962C8B-B14F-4D97-AF65-F5344CB8AC3E}">
        <p14:creationId xmlns:p14="http://schemas.microsoft.com/office/powerpoint/2010/main" val="35399061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 schermopname, algebra&#10;&#10;Automatisch gegenereerde beschrijving">
            <a:extLst>
              <a:ext uri="{FF2B5EF4-FFF2-40B4-BE49-F238E27FC236}">
                <a16:creationId xmlns:a16="http://schemas.microsoft.com/office/drawing/2014/main" id="{B0645368-66D6-E6D9-73ED-12C1FDB43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23" y="1815305"/>
            <a:ext cx="8573696" cy="1724266"/>
          </a:xfrm>
          <a:prstGeom prst="rect">
            <a:avLst/>
          </a:prstGeom>
        </p:spPr>
      </p:pic>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465490" y="311384"/>
            <a:ext cx="8678510" cy="1116000"/>
          </a:xfrm>
        </p:spPr>
        <p:txBody>
          <a:bodyPr/>
          <a:lstStyle/>
          <a:p>
            <a:r>
              <a:rPr lang="nl-BE" sz="2600" b="0" dirty="0">
                <a:solidFill>
                  <a:schemeClr val="tx1">
                    <a:lumMod val="75000"/>
                  </a:schemeClr>
                </a:solidFill>
              </a:rPr>
              <a:t>Dan ontvang je een mailtje…</a:t>
            </a:r>
            <a:br>
              <a:rPr lang="nl-BE" sz="2600" b="0" dirty="0">
                <a:solidFill>
                  <a:schemeClr val="tx1">
                    <a:lumMod val="75000"/>
                  </a:schemeClr>
                </a:solidFill>
              </a:rPr>
            </a:br>
            <a:r>
              <a:rPr lang="nl-BE" sz="2600" b="0" dirty="0">
                <a:solidFill>
                  <a:schemeClr val="tx1">
                    <a:lumMod val="75000"/>
                  </a:schemeClr>
                </a:solidFill>
              </a:rPr>
              <a:t>…en klik je op de link om op de ‘uitnodiging’ in te gaan</a:t>
            </a: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97</a:t>
            </a:fld>
            <a:endParaRPr lang="nl-BE"/>
          </a:p>
        </p:txBody>
      </p:sp>
      <p:sp>
        <p:nvSpPr>
          <p:cNvPr id="5" name="Pijl: rechts 4">
            <a:extLst>
              <a:ext uri="{FF2B5EF4-FFF2-40B4-BE49-F238E27FC236}">
                <a16:creationId xmlns:a16="http://schemas.microsoft.com/office/drawing/2014/main" id="{9CFE6B54-C3C8-470B-921A-70EF05D3A502}"/>
              </a:ext>
            </a:extLst>
          </p:cNvPr>
          <p:cNvSpPr/>
          <p:nvPr/>
        </p:nvSpPr>
        <p:spPr>
          <a:xfrm rot="5400000">
            <a:off x="6117895" y="2333456"/>
            <a:ext cx="754002" cy="25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8444B551-F5C4-480D-9E88-7C42B4765A9E}"/>
              </a:ext>
            </a:extLst>
          </p:cNvPr>
          <p:cNvPicPr>
            <a:picLocks noChangeAspect="1"/>
          </p:cNvPicPr>
          <p:nvPr/>
        </p:nvPicPr>
        <p:blipFill>
          <a:blip r:embed="rId3"/>
          <a:stretch>
            <a:fillRect/>
          </a:stretch>
        </p:blipFill>
        <p:spPr>
          <a:xfrm>
            <a:off x="1875190" y="4912194"/>
            <a:ext cx="6929797" cy="259148"/>
          </a:xfrm>
          <a:prstGeom prst="rect">
            <a:avLst/>
          </a:prstGeom>
          <a:solidFill>
            <a:srgbClr val="657F00"/>
          </a:solidFill>
          <a:ln>
            <a:solidFill>
              <a:srgbClr val="0F4C81"/>
            </a:solidFill>
          </a:ln>
        </p:spPr>
      </p:pic>
      <p:sp>
        <p:nvSpPr>
          <p:cNvPr id="8" name="Pijl: rechts 7">
            <a:extLst>
              <a:ext uri="{FF2B5EF4-FFF2-40B4-BE49-F238E27FC236}">
                <a16:creationId xmlns:a16="http://schemas.microsoft.com/office/drawing/2014/main" id="{A26B694C-7E39-4A86-BA8C-0B0FC26DDD91}"/>
              </a:ext>
            </a:extLst>
          </p:cNvPr>
          <p:cNvSpPr/>
          <p:nvPr/>
        </p:nvSpPr>
        <p:spPr>
          <a:xfrm rot="4508581">
            <a:off x="2132338" y="3989058"/>
            <a:ext cx="1600921" cy="161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174D8730-FFA5-4B67-9401-409CF9DC2F60}"/>
              </a:ext>
            </a:extLst>
          </p:cNvPr>
          <p:cNvSpPr/>
          <p:nvPr/>
        </p:nvSpPr>
        <p:spPr>
          <a:xfrm>
            <a:off x="465490" y="3057525"/>
            <a:ext cx="3411185" cy="138436"/>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3639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Lettertype, schermopname&#10;&#10;Automatisch gegenereerde beschrijving">
            <a:extLst>
              <a:ext uri="{FF2B5EF4-FFF2-40B4-BE49-F238E27FC236}">
                <a16:creationId xmlns:a16="http://schemas.microsoft.com/office/drawing/2014/main" id="{34E8C126-D6B5-2438-A3B7-4AB12A07D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90" y="1820615"/>
            <a:ext cx="8678486" cy="3334215"/>
          </a:xfrm>
          <a:prstGeom prst="rect">
            <a:avLst/>
          </a:prstGeom>
        </p:spPr>
      </p:pic>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465490" y="311384"/>
            <a:ext cx="8678510" cy="1116000"/>
          </a:xfrm>
        </p:spPr>
        <p:txBody>
          <a:bodyPr/>
          <a:lstStyle/>
          <a:p>
            <a:r>
              <a:rPr lang="nl-BE" sz="2600" b="0">
                <a:solidFill>
                  <a:schemeClr val="tx1">
                    <a:lumMod val="75000"/>
                  </a:schemeClr>
                </a:solidFill>
              </a:rPr>
              <a:t>Het ‘aanbod’ aanvinken waarmee je wil gekoppeld worden…</a:t>
            </a:r>
            <a:endParaRPr lang="nl-BE" sz="2600">
              <a:solidFill>
                <a:schemeClr val="tx1">
                  <a:lumMod val="75000"/>
                </a:schemeClr>
              </a:solidFill>
            </a:endParaRP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98</a:t>
            </a:fld>
            <a:endParaRPr lang="nl-BE"/>
          </a:p>
        </p:txBody>
      </p:sp>
      <p:sp>
        <p:nvSpPr>
          <p:cNvPr id="5" name="Rechthoek: afgeronde hoeken 4">
            <a:extLst>
              <a:ext uri="{FF2B5EF4-FFF2-40B4-BE49-F238E27FC236}">
                <a16:creationId xmlns:a16="http://schemas.microsoft.com/office/drawing/2014/main" id="{73DE62C1-036F-48CC-A29D-B1AACDDC918B}"/>
              </a:ext>
            </a:extLst>
          </p:cNvPr>
          <p:cNvSpPr/>
          <p:nvPr/>
        </p:nvSpPr>
        <p:spPr>
          <a:xfrm>
            <a:off x="608103" y="3154261"/>
            <a:ext cx="247575" cy="268448"/>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5671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tekst, schermopname, Lettertype&#10;&#10;Automatisch gegenereerde beschrijving">
            <a:extLst>
              <a:ext uri="{FF2B5EF4-FFF2-40B4-BE49-F238E27FC236}">
                <a16:creationId xmlns:a16="http://schemas.microsoft.com/office/drawing/2014/main" id="{6E8B5C26-2FDB-7CD0-29DC-DDF8D84D0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12" y="974969"/>
            <a:ext cx="8619317" cy="4145882"/>
          </a:xfrm>
          <a:prstGeom prst="rect">
            <a:avLst/>
          </a:prstGeom>
        </p:spPr>
      </p:pic>
      <p:sp>
        <p:nvSpPr>
          <p:cNvPr id="2" name="Titel 1">
            <a:extLst>
              <a:ext uri="{FF2B5EF4-FFF2-40B4-BE49-F238E27FC236}">
                <a16:creationId xmlns:a16="http://schemas.microsoft.com/office/drawing/2014/main" id="{31D1C660-78C8-4123-BB83-328B38809DFC}"/>
              </a:ext>
            </a:extLst>
          </p:cNvPr>
          <p:cNvSpPr>
            <a:spLocks noGrp="1"/>
          </p:cNvSpPr>
          <p:nvPr>
            <p:ph type="title"/>
          </p:nvPr>
        </p:nvSpPr>
        <p:spPr>
          <a:xfrm>
            <a:off x="465490" y="311384"/>
            <a:ext cx="8678510" cy="503339"/>
          </a:xfrm>
        </p:spPr>
        <p:txBody>
          <a:bodyPr/>
          <a:lstStyle/>
          <a:p>
            <a:r>
              <a:rPr lang="nl-BE" sz="2600" b="0">
                <a:solidFill>
                  <a:schemeClr val="tx1">
                    <a:lumMod val="75000"/>
                  </a:schemeClr>
                </a:solidFill>
              </a:rPr>
              <a:t>En de koppeling bevestigen:</a:t>
            </a:r>
            <a:endParaRPr lang="nl-BE" sz="2600">
              <a:solidFill>
                <a:schemeClr val="tx1">
                  <a:lumMod val="75000"/>
                </a:schemeClr>
              </a:solidFill>
            </a:endParaRPr>
          </a:p>
        </p:txBody>
      </p:sp>
      <p:sp>
        <p:nvSpPr>
          <p:cNvPr id="4" name="Tijdelijke aanduiding voor dianummer 3">
            <a:extLst>
              <a:ext uri="{FF2B5EF4-FFF2-40B4-BE49-F238E27FC236}">
                <a16:creationId xmlns:a16="http://schemas.microsoft.com/office/drawing/2014/main" id="{19D72A73-088A-457B-BD12-920CA59DE4AA}"/>
              </a:ext>
            </a:extLst>
          </p:cNvPr>
          <p:cNvSpPr>
            <a:spLocks noGrp="1"/>
          </p:cNvSpPr>
          <p:nvPr>
            <p:ph type="sldNum" sz="quarter" idx="12"/>
          </p:nvPr>
        </p:nvSpPr>
        <p:spPr/>
        <p:txBody>
          <a:bodyPr/>
          <a:lstStyle/>
          <a:p>
            <a:fld id="{7749CDD0-7D77-4D23-9A27-F361E39BA472}" type="datetime1">
              <a:rPr lang="nl-BE" smtClean="0"/>
              <a:pPr/>
              <a:t>18/10/2023</a:t>
            </a:fld>
            <a:r>
              <a:rPr lang="nl-BE"/>
              <a:t> </a:t>
            </a:r>
            <a:r>
              <a:rPr lang="nl-BE" b="1"/>
              <a:t>│</a:t>
            </a:r>
            <a:fld id="{B263F6C6-2226-4286-8995-C42CB1E7C290}" type="slidenum">
              <a:rPr lang="nl-BE" smtClean="0"/>
              <a:pPr/>
              <a:t>99</a:t>
            </a:fld>
            <a:endParaRPr lang="nl-BE"/>
          </a:p>
        </p:txBody>
      </p:sp>
      <p:pic>
        <p:nvPicPr>
          <p:cNvPr id="10" name="Afbeelding 9">
            <a:extLst>
              <a:ext uri="{FF2B5EF4-FFF2-40B4-BE49-F238E27FC236}">
                <a16:creationId xmlns:a16="http://schemas.microsoft.com/office/drawing/2014/main" id="{D7BB9A29-61FF-E0E3-A5A8-36DF9292BDE6}"/>
              </a:ext>
            </a:extLst>
          </p:cNvPr>
          <p:cNvPicPr>
            <a:picLocks noChangeAspect="1"/>
          </p:cNvPicPr>
          <p:nvPr/>
        </p:nvPicPr>
        <p:blipFill>
          <a:blip r:embed="rId3"/>
          <a:stretch>
            <a:fillRect/>
          </a:stretch>
        </p:blipFill>
        <p:spPr>
          <a:xfrm>
            <a:off x="595892" y="2309649"/>
            <a:ext cx="240899" cy="263841"/>
          </a:xfrm>
          <a:prstGeom prst="rect">
            <a:avLst/>
          </a:prstGeom>
        </p:spPr>
      </p:pic>
      <p:sp>
        <p:nvSpPr>
          <p:cNvPr id="14" name="Rechthoek 13">
            <a:extLst>
              <a:ext uri="{FF2B5EF4-FFF2-40B4-BE49-F238E27FC236}">
                <a16:creationId xmlns:a16="http://schemas.microsoft.com/office/drawing/2014/main" id="{5F4EBD60-35B8-CB3F-CD17-714F911823C9}"/>
              </a:ext>
            </a:extLst>
          </p:cNvPr>
          <p:cNvSpPr/>
          <p:nvPr/>
        </p:nvSpPr>
        <p:spPr>
          <a:xfrm>
            <a:off x="595892" y="4557213"/>
            <a:ext cx="8472137" cy="21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Rechthoek: afgeronde hoeken 6">
            <a:extLst>
              <a:ext uri="{FF2B5EF4-FFF2-40B4-BE49-F238E27FC236}">
                <a16:creationId xmlns:a16="http://schemas.microsoft.com/office/drawing/2014/main" id="{B34C7A89-F579-4F47-AB20-0216D3DB1DF5}"/>
              </a:ext>
            </a:extLst>
          </p:cNvPr>
          <p:cNvSpPr/>
          <p:nvPr/>
        </p:nvSpPr>
        <p:spPr>
          <a:xfrm>
            <a:off x="7247902" y="4662364"/>
            <a:ext cx="1745096" cy="458488"/>
          </a:xfrm>
          <a:prstGeom prst="roundRect">
            <a:avLst/>
          </a:prstGeom>
          <a:solidFill>
            <a:srgbClr val="0F4C81">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283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Presentatie_De Sociale Kaart">
  <a:themeElements>
    <a:clrScheme name="DZORG 2023">
      <a:dk1>
        <a:srgbClr val="373636"/>
      </a:dk1>
      <a:lt1>
        <a:sysClr val="window" lastClr="FFFFFF"/>
      </a:lt1>
      <a:dk2>
        <a:srgbClr val="6B6B6B"/>
      </a:dk2>
      <a:lt2>
        <a:srgbClr val="F6F5F3"/>
      </a:lt2>
      <a:accent1>
        <a:srgbClr val="0F4C81"/>
      </a:accent1>
      <a:accent2>
        <a:srgbClr val="359B3C"/>
      </a:accent2>
      <a:accent3>
        <a:srgbClr val="0E6DA7"/>
      </a:accent3>
      <a:accent4>
        <a:srgbClr val="E98300"/>
      </a:accent4>
      <a:accent5>
        <a:srgbClr val="DD3734"/>
      </a:accent5>
      <a:accent6>
        <a:srgbClr val="80B6E4"/>
      </a:accent6>
      <a:hlink>
        <a:srgbClr val="3C96BE"/>
      </a:hlink>
      <a:folHlink>
        <a:srgbClr val="AA78AA"/>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39F3C797-C84A-47A8-ADB9-6F7075CE787E}" vid="{920FA5C6-36D2-4AD2-B13D-2FFFE40E62D8}"/>
    </a:ext>
  </a:extLst>
</a:theme>
</file>

<file path=ppt/theme/theme2.xml><?xml version="1.0" encoding="utf-8"?>
<a:theme xmlns:a="http://schemas.openxmlformats.org/drawingml/2006/main" name="Sociale kaart_aanpassing">
  <a:themeElements>
    <a:clrScheme name="DZORG 2023">
      <a:dk1>
        <a:srgbClr val="373636"/>
      </a:dk1>
      <a:lt1>
        <a:sysClr val="window" lastClr="FFFFFF"/>
      </a:lt1>
      <a:dk2>
        <a:srgbClr val="6B6B6B"/>
      </a:dk2>
      <a:lt2>
        <a:srgbClr val="F6F5F3"/>
      </a:lt2>
      <a:accent1>
        <a:srgbClr val="0F4C81"/>
      </a:accent1>
      <a:accent2>
        <a:srgbClr val="359B3C"/>
      </a:accent2>
      <a:accent3>
        <a:srgbClr val="0E6DA7"/>
      </a:accent3>
      <a:accent4>
        <a:srgbClr val="E98300"/>
      </a:accent4>
      <a:accent5>
        <a:srgbClr val="DD3734"/>
      </a:accent5>
      <a:accent6>
        <a:srgbClr val="80B6E4"/>
      </a:accent6>
      <a:hlink>
        <a:srgbClr val="3C96BE"/>
      </a:hlink>
      <a:folHlink>
        <a:srgbClr val="AA78AA"/>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39F3C797-C84A-47A8-ADB9-6F7075CE787E}" vid="{97094D2C-9432-4013-931A-0896DE85D45E}"/>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aa7712-e657-4542-8a60-41d56582ec84">
      <Terms xmlns="http://schemas.microsoft.com/office/infopath/2007/PartnerControls"/>
    </lcf76f155ced4ddcb4097134ff3c332f>
    <TaxCatchAll xmlns="9a9ec0f0-7796-43d0-ac1f-4c8c46ee0b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5890ACE8ADDD4FAE3A9ABF09DC512E" ma:contentTypeVersion="17" ma:contentTypeDescription="Een nieuw document maken." ma:contentTypeScope="" ma:versionID="495105399eb82a9351c8e185bbd696f6">
  <xsd:schema xmlns:xsd="http://www.w3.org/2001/XMLSchema" xmlns:xs="http://www.w3.org/2001/XMLSchema" xmlns:p="http://schemas.microsoft.com/office/2006/metadata/properties" xmlns:ns2="04aa7712-e657-4542-8a60-41d56582ec84" xmlns:ns3="8962c94e-82ee-4bf5-ba06-66eb93334c9b" xmlns:ns4="9a9ec0f0-7796-43d0-ac1f-4c8c46ee0bd1" targetNamespace="http://schemas.microsoft.com/office/2006/metadata/properties" ma:root="true" ma:fieldsID="87f6390280294e05206900ae8440124a" ns2:_="" ns3:_="" ns4:_="">
    <xsd:import namespace="04aa7712-e657-4542-8a60-41d56582ec84"/>
    <xsd:import namespace="8962c94e-82ee-4bf5-ba06-66eb93334c9b"/>
    <xsd:import namespace="9a9ec0f0-7796-43d0-ac1f-4c8c46ee0b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a7712-e657-4542-8a60-41d56582ec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62c94e-82ee-4bf5-ba06-66eb93334c9b"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f5bd88d-0170-43dc-b48f-ba592e265f11}" ma:internalName="TaxCatchAll" ma:showField="CatchAllData" ma:web="75e81734-efe7-4f9e-b6ba-196a27e8db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42417C-1B2B-43E3-9850-BD5AC0818BBB}">
  <ds:schemaRefs>
    <ds:schemaRef ds:uri="http://schemas.openxmlformats.org/package/2006/metadata/core-properties"/>
    <ds:schemaRef ds:uri="http://purl.org/dc/elements/1.1/"/>
    <ds:schemaRef ds:uri="http://www.w3.org/XML/1998/namespace"/>
    <ds:schemaRef ds:uri="http://schemas.microsoft.com/office/infopath/2007/PartnerControls"/>
    <ds:schemaRef ds:uri="2791c5bf-5009-4d1b-a0af-dc99fe4afda5"/>
    <ds:schemaRef ds:uri="http://purl.org/dc/terms/"/>
    <ds:schemaRef ds:uri="http://schemas.microsoft.com/office/2006/documentManagement/types"/>
    <ds:schemaRef ds:uri="e09d4f51-4e59-4183-b1de-c7a4d8fe77ea"/>
    <ds:schemaRef ds:uri="http://schemas.microsoft.com/office/2006/metadata/properties"/>
    <ds:schemaRef ds:uri="http://purl.org/dc/dcmitype/"/>
    <ds:schemaRef ds:uri="04aa7712-e657-4542-8a60-41d56582ec84"/>
    <ds:schemaRef ds:uri="9a9ec0f0-7796-43d0-ac1f-4c8c46ee0bd1"/>
  </ds:schemaRefs>
</ds:datastoreItem>
</file>

<file path=customXml/itemProps2.xml><?xml version="1.0" encoding="utf-8"?>
<ds:datastoreItem xmlns:ds="http://schemas.openxmlformats.org/officeDocument/2006/customXml" ds:itemID="{416D51CD-AB2A-4E7E-8EFA-ADAB04EDD7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a7712-e657-4542-8a60-41d56582ec84"/>
    <ds:schemaRef ds:uri="8962c94e-82ee-4bf5-ba06-66eb93334c9b"/>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EBA11B-56C8-46F6-B2B4-7FB01BE679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2401</Words>
  <Application>Microsoft Office PowerPoint</Application>
  <PresentationFormat>Diavoorstelling (4:3)</PresentationFormat>
  <Paragraphs>348</Paragraphs>
  <Slides>115</Slides>
  <Notes>5</Notes>
  <HiddenSlides>0</HiddenSlides>
  <MMClips>1</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115</vt:i4>
      </vt:variant>
    </vt:vector>
  </HeadingPairs>
  <TitlesOfParts>
    <vt:vector size="124" baseType="lpstr">
      <vt:lpstr>Arial</vt:lpstr>
      <vt:lpstr>Calibri</vt:lpstr>
      <vt:lpstr>Calibri Light</vt:lpstr>
      <vt:lpstr>FlandersArtSans-Regular</vt:lpstr>
      <vt:lpstr>Segoe UI</vt:lpstr>
      <vt:lpstr>Times New Roman</vt:lpstr>
      <vt:lpstr>Wingdings</vt:lpstr>
      <vt:lpstr>Presentatie_De Sociale Kaart</vt:lpstr>
      <vt:lpstr>Sociale kaart_aanpassing</vt:lpstr>
      <vt:lpstr>De vernieuwde Sociale Kaart www.desocialekaart.be</vt:lpstr>
      <vt:lpstr>PowerPoint-presentatie</vt:lpstr>
      <vt:lpstr>Wat is de Sociale Kaart?</vt:lpstr>
      <vt:lpstr>Waarvoor de Sociale Kaart gebruiken?</vt:lpstr>
      <vt:lpstr>Wie gebruikt de Sociale Kaart?</vt:lpstr>
      <vt:lpstr>Voordelen van de Sociale Kaart</vt:lpstr>
      <vt:lpstr>Wie zit achter de Sociale Kaart? </vt:lpstr>
      <vt:lpstr>PowerPoint-presentatie</vt:lpstr>
      <vt:lpstr>Een blik op de Sociale Kaart</vt:lpstr>
      <vt:lpstr>PowerPoint-presentatie</vt:lpstr>
      <vt:lpstr>PowerPoint-presentatie</vt:lpstr>
      <vt:lpstr>PowerPoint-presentatie</vt:lpstr>
      <vt:lpstr>PowerPoint-presentatie</vt:lpstr>
      <vt:lpstr>PowerPoint-presentatie</vt:lpstr>
      <vt:lpstr>PowerPoint-presentatie</vt:lpstr>
      <vt:lpstr>PowerPoint-presentatie</vt:lpstr>
      <vt:lpstr>Extra mogelijkheden ‘aanmelden’:</vt:lpstr>
      <vt:lpstr>PowerPoint-presentatie</vt:lpstr>
      <vt:lpstr>De SOKA op maat van ELZ Dender-Zuid</vt:lpstr>
      <vt:lpstr>PowerPoint-presentatie</vt:lpstr>
      <vt:lpstr>PowerPoint-presentatie</vt:lpstr>
      <vt:lpstr>Vragen, opmerkingen, zelf aan de slag gaan?</vt:lpstr>
      <vt:lpstr> Jouw fiche(s) beheren als ‘zorgverlener’</vt:lpstr>
      <vt:lpstr>Inhoud</vt:lpstr>
      <vt:lpstr>PowerPoint-presentatie</vt:lpstr>
      <vt:lpstr>Aanmelden:  ‘als professioneel zorgverlener’ of ‘als burger’?</vt:lpstr>
      <vt:lpstr>PowerPoint-presentatie</vt:lpstr>
      <vt:lpstr>PowerPoint-presentatie</vt:lpstr>
      <vt:lpstr>PowerPoint-presentatie</vt:lpstr>
      <vt:lpstr>Vaak gestelde vragen bij het inloggen   ‘als professioneel zorgverlener’:</vt:lpstr>
      <vt:lpstr>Eenmalig: e-mailadres ingeven</vt:lpstr>
      <vt:lpstr>Je aangevraagde ‘gebruikersprofiel’ activeren via het linkje in de e-mail:</vt:lpstr>
      <vt:lpstr>Gebruikersprofiel klaar voor gebruik!</vt:lpstr>
      <vt:lpstr>TIP: heet je officieel Albert Segers, maar… …kent iedereen jou als Bert Segers?</vt:lpstr>
      <vt:lpstr>TIP: heet je officieel Albert Segers, maar… …kent iedereen jou als Bert Segers?</vt:lpstr>
      <vt:lpstr>PowerPoint-presentatie</vt:lpstr>
      <vt:lpstr>Fictieve voorbeelden…</vt:lpstr>
      <vt:lpstr>Vertaald in ‘fiches’:</vt:lpstr>
      <vt:lpstr>Vertaald in een concreet voorbeeld:</vt:lpstr>
      <vt:lpstr>PowerPoint-presentatie</vt:lpstr>
      <vt:lpstr>Aanbodblokje ‘kinesitherapeut’ binnen KLIM:</vt:lpstr>
      <vt:lpstr>Zorgverlenersfiche van één van de kinesitherapeuten:</vt:lpstr>
      <vt:lpstr>Of in één oogopslag:</vt:lpstr>
      <vt:lpstr>PowerPoint-presentatie</vt:lpstr>
      <vt:lpstr>Vraag 1: sta ik al (correct) op de Sociale Kaart?</vt:lpstr>
      <vt:lpstr>PowerPoint-presentatie</vt:lpstr>
      <vt:lpstr>PowerPoint-presentatie</vt:lpstr>
      <vt:lpstr>“Ja, mijn zorgverlenersfiche staat al online”</vt:lpstr>
      <vt:lpstr>Jouw zorgverlenersfiche aanvullen, aanpassen,...?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“Neen, mijn zorgverlenersfiche staat nog niet online”</vt:lpstr>
      <vt:lpstr>PowerPoint-presentatie</vt:lpstr>
      <vt:lpstr>PowerPoint-presentatie</vt:lpstr>
      <vt:lpstr>Drie mogelijke situaties:</vt:lpstr>
      <vt:lpstr>PowerPoint-presentatie</vt:lpstr>
      <vt:lpstr>“KLAAR: de praktijkfiche staat online + mijn aanbod is er al aan gekoppeld”</vt:lpstr>
      <vt:lpstr>De praktijkfiche aanvullen, aanpassen,...?</vt:lpstr>
      <vt:lpstr>PowerPoint-presentatie</vt:lpstr>
      <vt:lpstr>“BIJNA KLAAR: de praktijkfiche staat online, maar ik moet er mijn aanbod nog aan koppelen”</vt:lpstr>
      <vt:lpstr>PowerPoint-presentatie</vt:lpstr>
      <vt:lpstr>PowerPoint-presentatie</vt:lpstr>
      <vt:lpstr>PowerPoint-presentatie</vt:lpstr>
      <vt:lpstr>PowerPoint-presentatie</vt:lpstr>
      <vt:lpstr>Na goedkeuring door Team Sociale Kaart (of…):</vt:lpstr>
      <vt:lpstr>PowerPoint-presentatie</vt:lpstr>
      <vt:lpstr>“ZELF EEN PRAKTIJKFICHE AANMAKEN, want de praktijkfiche bestaat nog niet…”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Voorkeur aanduiden bij meerdere tel-nrs. (idem bij e-mailadressen, websites, adressen, organisatienaam,…)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Klaar?</vt:lpstr>
      <vt:lpstr>PowerPoint-presentatie</vt:lpstr>
      <vt:lpstr>Dan ontvang je een mailtje… …en klik je op de link om op de ‘uitnodiging’ in te gaan</vt:lpstr>
      <vt:lpstr>Het ‘aanbod’ aanvinken waarmee je wil gekoppeld worden…</vt:lpstr>
      <vt:lpstr>En de koppeling bevestigen:</vt:lpstr>
      <vt:lpstr>Klaar!</vt:lpstr>
      <vt:lpstr>PowerPoint-presentatie</vt:lpstr>
      <vt:lpstr>Zoek jouw ‘zorgverlenersfiche’ op:</vt:lpstr>
      <vt:lpstr>Ga naar de ‘bewerkversie’ van jouw ‘zorgverlenersfiche’:</vt:lpstr>
      <vt:lpstr>Scroll naar beneden:</vt:lpstr>
      <vt:lpstr>Vink jouw aanbod aan bij de praktijk waar je gestopt bent. En klik op het verwijdericoontje…</vt:lpstr>
      <vt:lpstr>Bevestig…</vt:lpstr>
      <vt:lpstr>…en jouw wijziging ‘Opslaan en publiceren’</vt:lpstr>
      <vt:lpstr>PowerPoint-presentatie</vt:lpstr>
      <vt:lpstr>‘Zorgverlenersfiche’ wordt automatisch gedepubliceerd als:</vt:lpstr>
      <vt:lpstr>Doorgeven dat een zorgverlener- of praktijkfiche mag verwijderd worden? Zoek ‘m op…</vt:lpstr>
      <vt:lpstr>PowerPoint-presentatie</vt:lpstr>
      <vt:lpstr>PowerPoint-presentatie</vt:lpstr>
      <vt:lpstr>Vragen, opmerkingen, zelf aan de slag gaan?</vt:lpstr>
      <vt:lpstr>PowerPoint-presentatie</vt:lpstr>
      <vt:lpstr>www.desocialekaart.be desocialekaart@vlaanderen.be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Deprez, Melanie</dc:creator>
  <cp:lastModifiedBy>Jan Palsterman</cp:lastModifiedBy>
  <cp:revision>13</cp:revision>
  <dcterms:created xsi:type="dcterms:W3CDTF">2023-09-11T07:45:57Z</dcterms:created>
  <dcterms:modified xsi:type="dcterms:W3CDTF">2023-10-18T07:34:21Z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0x010100015890ACE8ADDD4FAE3A9ABF09DC512E</vt:lpwstr>
  </property>
  <property fmtid="{D5CDD505-2E9C-101B-9397-08002B2CF9AE}" pid="3" name="_dlc_DocIdItemGuid">
    <vt:lpwstr>6c56238d-094d-4d13-9a3a-efec8f44194c</vt:lpwstr>
  </property>
  <property fmtid="{D5CDD505-2E9C-101B-9397-08002B2CF9AE}" pid="4" name="MediaServiceImageTags">
    <vt:lpwstr/>
  </property>
</Properties>
</file>